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8"/>
  </p:notesMasterIdLst>
  <p:sldIdLst>
    <p:sldId id="256" r:id="rId2"/>
    <p:sldId id="288" r:id="rId3"/>
    <p:sldId id="257" r:id="rId4"/>
    <p:sldId id="258" r:id="rId5"/>
    <p:sldId id="259" r:id="rId6"/>
    <p:sldId id="272" r:id="rId7"/>
    <p:sldId id="262" r:id="rId8"/>
    <p:sldId id="289" r:id="rId9"/>
    <p:sldId id="260" r:id="rId10"/>
    <p:sldId id="290" r:id="rId11"/>
    <p:sldId id="266" r:id="rId12"/>
    <p:sldId id="263" r:id="rId13"/>
    <p:sldId id="273" r:id="rId14"/>
    <p:sldId id="264" r:id="rId15"/>
    <p:sldId id="275" r:id="rId16"/>
    <p:sldId id="293" r:id="rId17"/>
    <p:sldId id="274" r:id="rId18"/>
    <p:sldId id="277" r:id="rId19"/>
    <p:sldId id="278" r:id="rId20"/>
    <p:sldId id="276" r:id="rId21"/>
    <p:sldId id="291" r:id="rId22"/>
    <p:sldId id="279" r:id="rId23"/>
    <p:sldId id="280" r:id="rId24"/>
    <p:sldId id="267" r:id="rId25"/>
    <p:sldId id="269" r:id="rId26"/>
    <p:sldId id="268" r:id="rId27"/>
    <p:sldId id="285" r:id="rId28"/>
    <p:sldId id="286" r:id="rId29"/>
    <p:sldId id="283" r:id="rId30"/>
    <p:sldId id="265" r:id="rId31"/>
    <p:sldId id="292" r:id="rId32"/>
    <p:sldId id="284" r:id="rId33"/>
    <p:sldId id="261" r:id="rId34"/>
    <p:sldId id="294" r:id="rId35"/>
    <p:sldId id="281" r:id="rId36"/>
    <p:sldId id="28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2600"/>
    <a:srgbClr val="076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04"/>
    <p:restoredTop sz="86155"/>
  </p:normalViewPr>
  <p:slideViewPr>
    <p:cSldViewPr snapToGrid="0" snapToObjects="1">
      <p:cViewPr varScale="1">
        <p:scale>
          <a:sx n="103" d="100"/>
          <a:sy n="103" d="100"/>
        </p:scale>
        <p:origin x="12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17800A-F9AF-5241-BC63-AB04DEE634F7}" type="datetimeFigureOut">
              <a:rPr kumimoji="1" lang="zh-CN" altLang="en-US" smtClean="0"/>
              <a:t>2022/6/20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47C778-EE25-3A42-ADA3-8FF8CCE31E89}" type="slidenum">
              <a:rPr kumimoji="1" lang="zh-CN" altLang="en-US" smtClean="0"/>
              <a:t>‹#›</a:t>
            </a:fld>
            <a:endParaRPr kumimoji="1" lang="zh-CN" altLang="en-US"/>
          </a:p>
        </p:txBody>
      </p:sp>
    </p:spTree>
    <p:extLst>
      <p:ext uri="{BB962C8B-B14F-4D97-AF65-F5344CB8AC3E}">
        <p14:creationId xmlns:p14="http://schemas.microsoft.com/office/powerpoint/2010/main" val="3760955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sz="1800" b="0" i="0" noProof="0" dirty="0">
                <a:solidFill>
                  <a:schemeClr val="tx1"/>
                </a:solidFill>
                <a:latin typeface="Times New Roman" panose="02020603050405020304" pitchFamily="18" charset="0"/>
                <a:cs typeface="Times New Roman" panose="02020603050405020304" pitchFamily="18" charset="0"/>
              </a:rPr>
              <a:t>Hello, everyone. My name is Ye Ji, from Dalian University of Technology. I am glad to present our work: curvature-based r-adaptive planar NURBS parameterization method for isogeometric analysis using bi-level approach. This is a joint work with </a:t>
            </a:r>
            <a:r>
              <a:rPr kumimoji="1" lang="en-GB" altLang="zh-CN" sz="1800" b="0" i="0" noProof="0" dirty="0" err="1">
                <a:solidFill>
                  <a:schemeClr val="tx1"/>
                </a:solidFill>
                <a:latin typeface="Times New Roman" panose="02020603050405020304" pitchFamily="18" charset="0"/>
                <a:cs typeface="Times New Roman" panose="02020603050405020304" pitchFamily="18" charset="0"/>
              </a:rPr>
              <a:t>Mengyun</a:t>
            </a:r>
            <a:r>
              <a:rPr kumimoji="1" lang="en-GB" altLang="zh-CN" sz="1800" b="0" i="0" noProof="0" dirty="0">
                <a:solidFill>
                  <a:schemeClr val="tx1"/>
                </a:solidFill>
                <a:latin typeface="Times New Roman" panose="02020603050405020304" pitchFamily="18" charset="0"/>
                <a:cs typeface="Times New Roman" panose="02020603050405020304" pitchFamily="18" charset="0"/>
              </a:rPr>
              <a:t> Wang, Yu Wang, and my Ph.D. supervisor </a:t>
            </a:r>
            <a:r>
              <a:rPr kumimoji="1" lang="en-GB" altLang="zh-CN" sz="1800" b="0" i="0" noProof="0" dirty="0" err="1">
                <a:solidFill>
                  <a:schemeClr val="tx1"/>
                </a:solidFill>
                <a:latin typeface="Times New Roman" panose="02020603050405020304" pitchFamily="18" charset="0"/>
                <a:cs typeface="Times New Roman" panose="02020603050405020304" pitchFamily="18" charset="0"/>
              </a:rPr>
              <a:t>Chungang</a:t>
            </a:r>
            <a:r>
              <a:rPr kumimoji="1" lang="en-GB" altLang="zh-CN" sz="1800" b="0" i="0" noProof="0" dirty="0">
                <a:solidFill>
                  <a:schemeClr val="tx1"/>
                </a:solidFill>
                <a:latin typeface="Times New Roman" panose="02020603050405020304" pitchFamily="18" charset="0"/>
                <a:cs typeface="Times New Roman" panose="02020603050405020304" pitchFamily="18" charset="0"/>
              </a:rPr>
              <a:t> Zhu.</a:t>
            </a:r>
          </a:p>
          <a:p>
            <a:endParaRPr kumimoji="1" lang="en-GB" altLang="zh-CN" noProof="0" dirty="0"/>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1</a:t>
            </a:fld>
            <a:endParaRPr kumimoji="1" lang="zh-CN" altLang="en-US"/>
          </a:p>
        </p:txBody>
      </p:sp>
    </p:spTree>
    <p:extLst>
      <p:ext uri="{BB962C8B-B14F-4D97-AF65-F5344CB8AC3E}">
        <p14:creationId xmlns:p14="http://schemas.microsoft.com/office/powerpoint/2010/main" val="2415419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Then we set the isogeometric solution u as the third component of the geometry. The isogeometric solution surface is shown in the right figure. </a:t>
            </a:r>
          </a:p>
          <a:p>
            <a:endParaRPr lang="en-GB" sz="1800" dirty="0">
              <a:solidFill>
                <a:schemeClr val="tx1"/>
              </a:solidFill>
              <a:latin typeface="Times New Roman" panose="02020603050405020304" pitchFamily="18" charset="0"/>
              <a:cs typeface="Times New Roman" panose="02020603050405020304" pitchFamily="18" charset="0"/>
            </a:endParaRPr>
          </a:p>
          <a:p>
            <a:r>
              <a:rPr lang="en-GB" sz="1800" dirty="0">
                <a:solidFill>
                  <a:schemeClr val="tx1"/>
                </a:solidFill>
                <a:latin typeface="Times New Roman" panose="02020603050405020304" pitchFamily="18" charset="0"/>
                <a:cs typeface="Times New Roman" panose="02020603050405020304" pitchFamily="18" charset="0"/>
              </a:rPr>
              <a:t>And then its curvature can be used to characterize the variations of the solution.</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13</a:t>
            </a:fld>
            <a:endParaRPr kumimoji="1" lang="zh-CN" altLang="en-US"/>
          </a:p>
        </p:txBody>
      </p:sp>
    </p:spTree>
    <p:extLst>
      <p:ext uri="{BB962C8B-B14F-4D97-AF65-F5344CB8AC3E}">
        <p14:creationId xmlns:p14="http://schemas.microsoft.com/office/powerpoint/2010/main" val="2271302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800" dirty="0">
                <a:solidFill>
                  <a:schemeClr val="tx1"/>
                </a:solidFill>
                <a:latin typeface="Times New Roman" panose="02020603050405020304" pitchFamily="18" charset="0"/>
                <a:cs typeface="Times New Roman" panose="02020603050405020304" pitchFamily="18" charset="0"/>
              </a:rPr>
              <a:t>Now, w</a:t>
            </a:r>
            <a:r>
              <a:rPr lang="en-GB" sz="1800" dirty="0">
                <a:solidFill>
                  <a:schemeClr val="tx1"/>
                </a:solidFill>
                <a:latin typeface="Times New Roman" panose="02020603050405020304" pitchFamily="18" charset="0"/>
                <a:cs typeface="Times New Roman" panose="02020603050405020304" pitchFamily="18" charset="0"/>
              </a:rPr>
              <a:t>e introduce the first and the second fundamental forms of the surface. Then the absolute principal curvature can be defined by the absolute value summation of the maximum and the minimum principal curvatures. Here, K is the Gaussian curvature and H is the mean curvature.</a:t>
            </a:r>
          </a:p>
          <a:p>
            <a:endParaRPr lang="en-GB" sz="1800" dirty="0">
              <a:solidFill>
                <a:schemeClr val="tx1"/>
              </a:solidFill>
              <a:latin typeface="Times New Roman" panose="02020603050405020304" pitchFamily="18" charset="0"/>
              <a:cs typeface="Times New Roman" panose="02020603050405020304" pitchFamily="18" charset="0"/>
            </a:endParaRPr>
          </a:p>
          <a:p>
            <a:r>
              <a:rPr lang="en-GB" sz="1800" dirty="0">
                <a:solidFill>
                  <a:schemeClr val="tx1"/>
                </a:solidFill>
                <a:latin typeface="Times New Roman" panose="02020603050405020304" pitchFamily="18" charset="0"/>
                <a:cs typeface="Times New Roman" panose="02020603050405020304" pitchFamily="18" charset="0"/>
              </a:rPr>
              <a:t>The colormap of absolute principal curvature is shown in the right figure. It can be seen that the regions with large variations cause a large absolute principal curvature. Therefore, we use it to detect the regions with large numerical error.</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14</a:t>
            </a:fld>
            <a:endParaRPr kumimoji="1" lang="zh-CN" altLang="en-US"/>
          </a:p>
        </p:txBody>
      </p:sp>
    </p:spTree>
    <p:extLst>
      <p:ext uri="{BB962C8B-B14F-4D97-AF65-F5344CB8AC3E}">
        <p14:creationId xmlns:p14="http://schemas.microsoft.com/office/powerpoint/2010/main" val="910481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With the pointwise absolute principal curvature in hand, we define the following objective function. </a:t>
            </a:r>
          </a:p>
          <a:p>
            <a:endParaRPr lang="en-GB" sz="1800" dirty="0">
              <a:solidFill>
                <a:schemeClr val="tx1"/>
              </a:solidFill>
              <a:latin typeface="Times New Roman" panose="02020603050405020304" pitchFamily="18" charset="0"/>
              <a:cs typeface="Times New Roman" panose="02020603050405020304" pitchFamily="18" charset="0"/>
            </a:endParaRPr>
          </a:p>
          <a:p>
            <a:r>
              <a:rPr lang="en-GB" sz="1800" dirty="0">
                <a:solidFill>
                  <a:schemeClr val="tx1"/>
                </a:solidFill>
                <a:latin typeface="Times New Roman" panose="02020603050405020304" pitchFamily="18" charset="0"/>
                <a:cs typeface="Times New Roman" panose="02020603050405020304" pitchFamily="18" charset="0"/>
              </a:rPr>
              <a:t>It is well-known that a fundamental prerequisite for an analysis-suitable parameterization is bijectivity. Most modern first-order optimization solvers are equipped with a line search </a:t>
            </a:r>
            <a:r>
              <a:rPr lang="en-GB" altLang="zh-CN" sz="1800" dirty="0">
                <a:solidFill>
                  <a:schemeClr val="tx1"/>
                </a:solidFill>
                <a:latin typeface="Times New Roman" panose="02020603050405020304" pitchFamily="18" charset="0"/>
                <a:cs typeface="Times New Roman" panose="02020603050405020304" pitchFamily="18" charset="0"/>
              </a:rPr>
              <a:t>criterion</a:t>
            </a:r>
            <a:r>
              <a:rPr lang="en-GB" sz="1800" dirty="0">
                <a:solidFill>
                  <a:schemeClr val="tx1"/>
                </a:solidFill>
                <a:latin typeface="Times New Roman" panose="02020603050405020304" pitchFamily="18" charset="0"/>
                <a:cs typeface="Times New Roman" panose="02020603050405020304" pitchFamily="18" charset="0"/>
              </a:rPr>
              <a:t> to ensure sufficient reduction of the objective function. Taking advantage of this feature, we simply set the objective function to positive infinity if the bijective constraints violate. Intuitively speaking, if the bijectivity condition violates, the optimization solver will reject the current step size and recompute a new step size.</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15</a:t>
            </a:fld>
            <a:endParaRPr kumimoji="1" lang="zh-CN" altLang="en-US"/>
          </a:p>
        </p:txBody>
      </p:sp>
    </p:spTree>
    <p:extLst>
      <p:ext uri="{BB962C8B-B14F-4D97-AF65-F5344CB8AC3E}">
        <p14:creationId xmlns:p14="http://schemas.microsoft.com/office/powerpoint/2010/main" val="66557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By taking the coordinates of the inner control points as optimization variables, our curvature-based r-adaptive problem boils down to the following non-linear optimization problem. In addition, we reposition the inner control points while leaving the boundary control points unchanged, and thus the exact geometry of the computational domain remains.</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16</a:t>
            </a:fld>
            <a:endParaRPr kumimoji="1" lang="zh-CN" altLang="en-US"/>
          </a:p>
        </p:txBody>
      </p:sp>
    </p:spTree>
    <p:extLst>
      <p:ext uri="{BB962C8B-B14F-4D97-AF65-F5344CB8AC3E}">
        <p14:creationId xmlns:p14="http://schemas.microsoft.com/office/powerpoint/2010/main" val="310327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sz="1800" noProof="0" dirty="0">
                <a:solidFill>
                  <a:schemeClr val="tx1"/>
                </a:solidFill>
                <a:latin typeface="Times New Roman" panose="02020603050405020304" pitchFamily="18" charset="0"/>
                <a:cs typeface="Times New Roman" panose="02020603050405020304" pitchFamily="18" charset="0"/>
              </a:rPr>
              <a:t>During the optimization process, an analytical gradient is very important to efficiency and stability. Therefore, we next explain how to perform analytical sensitivity. </a:t>
            </a:r>
          </a:p>
          <a:p>
            <a:endParaRPr kumimoji="1" lang="en-GB" altLang="zh-CN" sz="1800" noProof="0" dirty="0">
              <a:solidFill>
                <a:schemeClr val="tx1"/>
              </a:solidFill>
              <a:latin typeface="Times New Roman" panose="02020603050405020304" pitchFamily="18" charset="0"/>
              <a:cs typeface="Times New Roman" panose="02020603050405020304" pitchFamily="18" charset="0"/>
            </a:endParaRPr>
          </a:p>
          <a:p>
            <a:r>
              <a:rPr kumimoji="1" lang="en-GB" altLang="zh-CN" sz="1800" noProof="0" dirty="0">
                <a:solidFill>
                  <a:schemeClr val="tx1"/>
                </a:solidFill>
                <a:latin typeface="Times New Roman" panose="02020603050405020304" pitchFamily="18" charset="0"/>
                <a:cs typeface="Times New Roman" panose="02020603050405020304" pitchFamily="18" charset="0"/>
              </a:rPr>
              <a:t>Since a coarse design model and a fine analysis model is used in our method, we need to perform the sensitivity propagation from the design model to the analysis model. First of all, the control points of the analysis model is obtained by the control points of the design model through a linear transformation. Here, we denote the linear transformation operator by R tilde. Then the sensitivity can propagate to the analysis model by using the linear transformation operator again.</a:t>
            </a:r>
          </a:p>
          <a:p>
            <a:endParaRPr kumimoji="1" lang="en-GB" altLang="zh-CN" sz="1800" noProof="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17</a:t>
            </a:fld>
            <a:endParaRPr kumimoji="1" lang="zh-CN" altLang="en-US"/>
          </a:p>
        </p:txBody>
      </p:sp>
    </p:spTree>
    <p:extLst>
      <p:ext uri="{BB962C8B-B14F-4D97-AF65-F5344CB8AC3E}">
        <p14:creationId xmlns:p14="http://schemas.microsoft.com/office/powerpoint/2010/main" val="2445027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sz="1800" noProof="0" dirty="0">
                <a:solidFill>
                  <a:schemeClr val="tx1"/>
                </a:solidFill>
                <a:latin typeface="Times New Roman" panose="02020603050405020304" pitchFamily="18" charset="0"/>
                <a:cs typeface="Times New Roman" panose="02020603050405020304" pitchFamily="18" charset="0"/>
              </a:rPr>
              <a:t>Once the sensitivity propagation is done, the subsequent sensitivity analysis will be performed mainly in the analysis model. We separate</a:t>
            </a:r>
            <a:r>
              <a:rPr kumimoji="1" lang="zh-CN" altLang="en-US" sz="1800" noProof="0" dirty="0">
                <a:solidFill>
                  <a:schemeClr val="tx1"/>
                </a:solidFill>
                <a:latin typeface="Times New Roman" panose="02020603050405020304" pitchFamily="18" charset="0"/>
                <a:cs typeface="Times New Roman" panose="02020603050405020304" pitchFamily="18" charset="0"/>
              </a:rPr>
              <a:t> </a:t>
            </a:r>
            <a:r>
              <a:rPr kumimoji="1" lang="en-GB" altLang="zh-CN" sz="1800" noProof="0" dirty="0">
                <a:solidFill>
                  <a:schemeClr val="tx1"/>
                </a:solidFill>
                <a:latin typeface="Times New Roman" panose="02020603050405020304" pitchFamily="18" charset="0"/>
                <a:cs typeface="Times New Roman" panose="02020603050405020304" pitchFamily="18" charset="0"/>
              </a:rPr>
              <a:t>the sensitivity of the objective function into two parts: the geometry part and the analysis part. </a:t>
            </a:r>
            <a:endParaRPr lang="en-GB" altLang="zh-CN" sz="1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18</a:t>
            </a:fld>
            <a:endParaRPr kumimoji="1" lang="zh-CN" altLang="en-US"/>
          </a:p>
        </p:txBody>
      </p:sp>
    </p:spTree>
    <p:extLst>
      <p:ext uri="{BB962C8B-B14F-4D97-AF65-F5344CB8AC3E}">
        <p14:creationId xmlns:p14="http://schemas.microsoft.com/office/powerpoint/2010/main" val="2823869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Now, we fucus on the geometry part. After some basic computation of the derivatives, we obtain the sensitivity for the Gaussian curvature and the mean curvature. By inserting these formulas into the derivatives of the absolute principal curvature, we obtain its sensitivity of the following form.</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19</a:t>
            </a:fld>
            <a:endParaRPr kumimoji="1" lang="zh-CN" altLang="en-US"/>
          </a:p>
        </p:txBody>
      </p:sp>
    </p:spTree>
    <p:extLst>
      <p:ext uri="{BB962C8B-B14F-4D97-AF65-F5344CB8AC3E}">
        <p14:creationId xmlns:p14="http://schemas.microsoft.com/office/powerpoint/2010/main" val="862936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The analysis part is related to the </a:t>
            </a:r>
            <a:r>
              <a:rPr lang="en-GB" altLang="zh-CN" sz="1800" dirty="0">
                <a:solidFill>
                  <a:schemeClr val="tx1"/>
                </a:solidFill>
                <a:latin typeface="Times New Roman" panose="02020603050405020304" pitchFamily="18" charset="0"/>
                <a:cs typeface="Times New Roman" panose="02020603050405020304" pitchFamily="18" charset="0"/>
              </a:rPr>
              <a:t>discrete equilibrium equation. By differentiation and some computation</a:t>
            </a:r>
            <a:r>
              <a:rPr lang="en-GB" altLang="zh-CN" sz="18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a:t>
            </a:r>
            <a:r>
              <a:rPr lang="en-US" altLang="zh-CN" sz="18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GB" altLang="zh-CN" sz="18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we obtain the sensitivity of u. Here, the derivatives of the stiffness matrix K and the load vector f are obtained by assembling the derivatives of their element counterpart.</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20</a:t>
            </a:fld>
            <a:endParaRPr kumimoji="1" lang="zh-CN" altLang="en-US"/>
          </a:p>
        </p:txBody>
      </p:sp>
    </p:spTree>
    <p:extLst>
      <p:ext uri="{BB962C8B-B14F-4D97-AF65-F5344CB8AC3E}">
        <p14:creationId xmlns:p14="http://schemas.microsoft.com/office/powerpoint/2010/main" val="3635800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In the first example, we consider a Poisson’s equation over a squared computational domain. A bi-linear B-spline representation is sufficient to represent a square. However, there is no flexibility to adjust the parameterization. To this end, we perform several refinements to obtain the design model. The design model has 11 × 11 control points, and then the inner 9 × 9 control points are set as optimization variables. Then the analysis models are obtained by h-refinement or p-refinement to ensure sufficient analysis accuracy. The exact solution is shown in the right figure.</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22</a:t>
            </a:fld>
            <a:endParaRPr kumimoji="1" lang="zh-CN" altLang="en-US"/>
          </a:p>
        </p:txBody>
      </p:sp>
    </p:spTree>
    <p:extLst>
      <p:ext uri="{BB962C8B-B14F-4D97-AF65-F5344CB8AC3E}">
        <p14:creationId xmlns:p14="http://schemas.microsoft.com/office/powerpoint/2010/main" val="2289904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sz="1800" noProof="0" dirty="0">
                <a:solidFill>
                  <a:schemeClr val="tx1"/>
                </a:solidFill>
                <a:latin typeface="Times New Roman" panose="02020603050405020304" pitchFamily="18" charset="0"/>
                <a:cs typeface="Times New Roman" panose="02020603050405020304" pitchFamily="18" charset="0"/>
              </a:rPr>
              <a:t>The</a:t>
            </a:r>
            <a:r>
              <a:rPr kumimoji="1" lang="zh-CN" altLang="en-US" sz="1800" noProof="0" dirty="0">
                <a:solidFill>
                  <a:schemeClr val="tx1"/>
                </a:solidFill>
                <a:latin typeface="Times New Roman" panose="02020603050405020304" pitchFamily="18" charset="0"/>
                <a:cs typeface="Times New Roman" panose="02020603050405020304" pitchFamily="18" charset="0"/>
              </a:rPr>
              <a:t> </a:t>
            </a:r>
            <a:r>
              <a:rPr kumimoji="1" lang="en-US" altLang="zh-CN" sz="1800" noProof="0" dirty="0">
                <a:solidFill>
                  <a:schemeClr val="tx1"/>
                </a:solidFill>
                <a:latin typeface="Times New Roman" panose="02020603050405020304" pitchFamily="18" charset="0"/>
                <a:cs typeface="Times New Roman" panose="02020603050405020304" pitchFamily="18" charset="0"/>
              </a:rPr>
              <a:t>left</a:t>
            </a:r>
            <a:r>
              <a:rPr kumimoji="1" lang="zh-CN" altLang="en-US" sz="1800" noProof="0" dirty="0">
                <a:solidFill>
                  <a:schemeClr val="tx1"/>
                </a:solidFill>
                <a:latin typeface="Times New Roman" panose="02020603050405020304" pitchFamily="18" charset="0"/>
                <a:cs typeface="Times New Roman" panose="02020603050405020304" pitchFamily="18" charset="0"/>
              </a:rPr>
              <a:t> </a:t>
            </a:r>
            <a:r>
              <a:rPr kumimoji="1" lang="en-GB" altLang="zh-CN" sz="1800" noProof="0" dirty="0">
                <a:solidFill>
                  <a:schemeClr val="tx1"/>
                </a:solidFill>
                <a:latin typeface="Times New Roman" panose="02020603050405020304" pitchFamily="18" charset="0"/>
                <a:cs typeface="Times New Roman" panose="02020603050405020304" pitchFamily="18" charset="0"/>
              </a:rPr>
              <a:t>two figures show the initial isotropic parameterization and its corresponding error colormap. And the results with different refinement levels are also given. </a:t>
            </a:r>
          </a:p>
          <a:p>
            <a:endParaRPr kumimoji="1" lang="en-GB" altLang="zh-CN" sz="1800" noProof="0" dirty="0">
              <a:solidFill>
                <a:schemeClr val="tx1"/>
              </a:solidFill>
              <a:latin typeface="Times New Roman" panose="02020603050405020304" pitchFamily="18" charset="0"/>
              <a:cs typeface="Times New Roman" panose="02020603050405020304" pitchFamily="18" charset="0"/>
            </a:endParaRPr>
          </a:p>
          <a:p>
            <a:r>
              <a:rPr kumimoji="1" lang="en-GB" altLang="zh-CN" sz="1800" noProof="0" dirty="0">
                <a:solidFill>
                  <a:schemeClr val="tx1"/>
                </a:solidFill>
                <a:latin typeface="Times New Roman" panose="02020603050405020304" pitchFamily="18" charset="0"/>
                <a:cs typeface="Times New Roman" panose="02020603050405020304" pitchFamily="18" charset="0"/>
              </a:rPr>
              <a:t>We can see that the resulting inner control points move towards the regions with large numerical errors. Compared with the isotropic parameterization, the proposed method dramatically reduce the numerical error. With the increase of refinement levels, more satisfactory numerical results are obtained. The reason is that a more accurate analysis result offers better guidance of adaptive parameterization. It demonstrates the effectiveness of our bi-level approach.</a:t>
            </a:r>
          </a:p>
          <a:p>
            <a:endParaRPr kumimoji="1" lang="en-GB" altLang="zh-CN" sz="1800" noProof="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23</a:t>
            </a:fld>
            <a:endParaRPr kumimoji="1" lang="zh-CN" altLang="en-US"/>
          </a:p>
        </p:txBody>
      </p:sp>
    </p:spTree>
    <p:extLst>
      <p:ext uri="{BB962C8B-B14F-4D97-AF65-F5344CB8AC3E}">
        <p14:creationId xmlns:p14="http://schemas.microsoft.com/office/powerpoint/2010/main" val="4125462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800" kern="1200" noProof="0" dirty="0">
                <a:solidFill>
                  <a:schemeClr val="tx1"/>
                </a:solidFill>
                <a:effectLst/>
                <a:latin typeface="Times New Roman" panose="02020603050405020304" pitchFamily="18" charset="0"/>
                <a:ea typeface="+mn-ea"/>
                <a:cs typeface="Times New Roman" panose="02020603050405020304" pitchFamily="18" charset="0"/>
              </a:rPr>
              <a:t>Isogeometric analysis was first proposed by Tom Hughes et al. in 2005. It is a well-known computational approach to integrate geometry modelling and numerical simulation. The exact and efficient geometry representation avoids the unnecessary data type transition. Therefore, IGA becomes a very appealing simulation technique both for the research and the engineering community.</a:t>
            </a:r>
          </a:p>
          <a:p>
            <a:endParaRPr kumimoji="1" lang="en-GB" altLang="zh-CN" sz="1800" noProof="0" dirty="0">
              <a:solidFill>
                <a:schemeClr val="tx1"/>
              </a:solidFill>
            </a:endParaRP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3</a:t>
            </a:fld>
            <a:endParaRPr kumimoji="1" lang="zh-CN" altLang="en-US"/>
          </a:p>
        </p:txBody>
      </p:sp>
    </p:spTree>
    <p:extLst>
      <p:ext uri="{BB962C8B-B14F-4D97-AF65-F5344CB8AC3E}">
        <p14:creationId xmlns:p14="http://schemas.microsoft.com/office/powerpoint/2010/main" val="3323607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altLang="zh-CN" sz="1800" noProof="0" dirty="0">
                <a:solidFill>
                  <a:schemeClr val="tx1"/>
                </a:solidFill>
                <a:latin typeface="Times New Roman" panose="02020603050405020304" pitchFamily="18" charset="0"/>
                <a:cs typeface="Times New Roman" panose="02020603050405020304" pitchFamily="18" charset="0"/>
              </a:rPr>
              <a:t>This figure shows the error history during h-refinement. Since the parameterization remains unchanged during the refinement process, the high numerical accuracy remains in fine meshes. It means that if an r-adaptive parameterization is obtained at a coarse level, the high accuracy may hold in the fine levels.</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24</a:t>
            </a:fld>
            <a:endParaRPr kumimoji="1" lang="zh-CN" altLang="en-US"/>
          </a:p>
        </p:txBody>
      </p:sp>
    </p:spTree>
    <p:extLst>
      <p:ext uri="{BB962C8B-B14F-4D97-AF65-F5344CB8AC3E}">
        <p14:creationId xmlns:p14="http://schemas.microsoft.com/office/powerpoint/2010/main" val="268055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A B-spline representation is sufficient for a square. However, NURBS representations are mandatory to exactly recover conic sections, such as ellipses. In this example, we consider Poisson’s equation over a quarter annulus.</a:t>
            </a:r>
            <a:r>
              <a:rPr lang="en-US" sz="1800" dirty="0">
                <a:solidFill>
                  <a:schemeClr val="tx1"/>
                </a:solidFill>
                <a:latin typeface="Times New Roman" panose="02020603050405020304" pitchFamily="18" charset="0"/>
                <a:cs typeface="Times New Roman" panose="02020603050405020304" pitchFamily="18" charset="0"/>
              </a:rPr>
              <a:t> </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25</a:t>
            </a:fld>
            <a:endParaRPr kumimoji="1" lang="zh-CN" altLang="en-US"/>
          </a:p>
        </p:txBody>
      </p:sp>
    </p:spTree>
    <p:extLst>
      <p:ext uri="{BB962C8B-B14F-4D97-AF65-F5344CB8AC3E}">
        <p14:creationId xmlns:p14="http://schemas.microsoft.com/office/powerpoint/2010/main" val="47776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The colormaps of numerical errors obtained by different methods are given. Compared with the initial parameterization, all the r-adaptivity methods reduce the numerical errors dramatically. The figures in the </a:t>
            </a:r>
            <a:r>
              <a:rPr lang="en-GB" altLang="zh-CN" sz="1800" dirty="0">
                <a:solidFill>
                  <a:schemeClr val="tx1"/>
                </a:solidFill>
                <a:latin typeface="Times New Roman" panose="02020603050405020304" pitchFamily="18" charset="0"/>
                <a:cs typeface="Times New Roman" panose="02020603050405020304" pitchFamily="18" charset="0"/>
              </a:rPr>
              <a:t>second column</a:t>
            </a:r>
            <a:r>
              <a:rPr lang="en-GB" sz="1800" dirty="0">
                <a:solidFill>
                  <a:schemeClr val="tx1"/>
                </a:solidFill>
                <a:latin typeface="Times New Roman" panose="02020603050405020304" pitchFamily="18" charset="0"/>
                <a:cs typeface="Times New Roman" panose="02020603050405020304" pitchFamily="18" charset="0"/>
              </a:rPr>
              <a:t> reveal that higher numerical accuracy is achieved thanks to the bi-level approach. </a:t>
            </a:r>
          </a:p>
          <a:p>
            <a:endParaRPr lang="en-GB" sz="1800" dirty="0">
              <a:solidFill>
                <a:schemeClr val="tx1"/>
              </a:solidFill>
              <a:latin typeface="Times New Roman" panose="02020603050405020304" pitchFamily="18" charset="0"/>
              <a:cs typeface="Times New Roman" panose="02020603050405020304" pitchFamily="18" charset="0"/>
            </a:endParaRPr>
          </a:p>
          <a:p>
            <a:r>
              <a:rPr lang="en-GB" sz="1800" dirty="0">
                <a:solidFill>
                  <a:schemeClr val="tx1"/>
                </a:solidFill>
                <a:latin typeface="Times New Roman" panose="02020603050405020304" pitchFamily="18" charset="0"/>
                <a:cs typeface="Times New Roman" panose="02020603050405020304" pitchFamily="18" charset="0"/>
              </a:rPr>
              <a:t>Although L2 error-based method outperforms the other two methods, this method needs a known exact solution. However, the exact solution is unknown for most practical applications. </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26</a:t>
            </a:fld>
            <a:endParaRPr kumimoji="1" lang="zh-CN" altLang="en-US"/>
          </a:p>
        </p:txBody>
      </p:sp>
    </p:spTree>
    <p:extLst>
      <p:ext uri="{BB962C8B-B14F-4D97-AF65-F5344CB8AC3E}">
        <p14:creationId xmlns:p14="http://schemas.microsoft.com/office/powerpoint/2010/main" val="309259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sz="1800" noProof="0" dirty="0">
                <a:solidFill>
                  <a:schemeClr val="tx1"/>
                </a:solidFill>
                <a:latin typeface="Times New Roman" panose="02020603050405020304" pitchFamily="18" charset="0"/>
                <a:cs typeface="Times New Roman" panose="02020603050405020304" pitchFamily="18" charset="0"/>
              </a:rPr>
              <a:t>Next, we further consider a more complicated geometry. The initial isotropic parameterization and the corresponding exact solution are shown. </a:t>
            </a:r>
          </a:p>
          <a:p>
            <a:endParaRPr kumimoji="1" lang="en-GB" altLang="zh-CN" sz="1800" noProof="0" dirty="0">
              <a:solidFill>
                <a:schemeClr val="tx1"/>
              </a:solidFill>
              <a:latin typeface="Times New Roman" panose="02020603050405020304" pitchFamily="18" charset="0"/>
              <a:cs typeface="Times New Roman" panose="02020603050405020304" pitchFamily="18" charset="0"/>
            </a:endParaRPr>
          </a:p>
          <a:p>
            <a:r>
              <a:rPr kumimoji="1" lang="en-GB" altLang="zh-CN" sz="1800" noProof="0" dirty="0">
                <a:solidFill>
                  <a:schemeClr val="tx1"/>
                </a:solidFill>
                <a:latin typeface="Times New Roman" panose="02020603050405020304" pitchFamily="18" charset="0"/>
                <a:cs typeface="Times New Roman" panose="02020603050405020304" pitchFamily="18" charset="0"/>
              </a:rPr>
              <a:t>As shown in the table, our method effectively reduces the computational error. Furthermore, more satisfying results are obtained by using the proposed bi-level technique. In this example, p-refinement shows the best performance.</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27</a:t>
            </a:fld>
            <a:endParaRPr kumimoji="1" lang="zh-CN" altLang="en-US"/>
          </a:p>
        </p:txBody>
      </p:sp>
    </p:spTree>
    <p:extLst>
      <p:ext uri="{BB962C8B-B14F-4D97-AF65-F5344CB8AC3E}">
        <p14:creationId xmlns:p14="http://schemas.microsoft.com/office/powerpoint/2010/main" val="3548133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sz="1800" noProof="0" dirty="0">
                <a:solidFill>
                  <a:schemeClr val="tx1"/>
                </a:solidFill>
                <a:latin typeface="Times New Roman" panose="02020603050405020304" pitchFamily="18" charset="0"/>
                <a:cs typeface="Times New Roman" panose="02020603050405020304" pitchFamily="18" charset="0"/>
              </a:rPr>
              <a:t>Sometimes, setting all the inner control points as optimization variables is computationally uneconomical. The control points away from the features have a very limited influence on the results and nearly remain stationary. Based on this observation, we give a simple acceleration strategy. </a:t>
            </a:r>
          </a:p>
          <a:p>
            <a:endParaRPr kumimoji="1" lang="en-GB" altLang="zh-CN" sz="1800" noProof="0" dirty="0">
              <a:solidFill>
                <a:schemeClr val="tx1"/>
              </a:solidFill>
              <a:latin typeface="Times New Roman" panose="02020603050405020304" pitchFamily="18" charset="0"/>
              <a:cs typeface="Times New Roman" panose="02020603050405020304" pitchFamily="18" charset="0"/>
            </a:endParaRPr>
          </a:p>
          <a:p>
            <a:r>
              <a:rPr kumimoji="1" lang="en-GB" altLang="zh-CN" sz="1800" noProof="0" dirty="0">
                <a:solidFill>
                  <a:schemeClr val="tx1"/>
                </a:solidFill>
                <a:latin typeface="Times New Roman" panose="02020603050405020304" pitchFamily="18" charset="0"/>
                <a:cs typeface="Times New Roman" panose="02020603050405020304" pitchFamily="18" charset="0"/>
              </a:rPr>
              <a:t>We compute the sensitivity to all inner control points once before iteration. Then we set the ones with large norm values of the derivatives as optimization variables. As shown in the left figure, 24 control points in red are set as optimization variables. Surprisingly, better performance than the unaccelerated case is observed in this example. Most importantly, this strategy gains significant accelerations of over 50%.</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28</a:t>
            </a:fld>
            <a:endParaRPr kumimoji="1" lang="zh-CN" altLang="en-US"/>
          </a:p>
        </p:txBody>
      </p:sp>
    </p:spTree>
    <p:extLst>
      <p:ext uri="{BB962C8B-B14F-4D97-AF65-F5344CB8AC3E}">
        <p14:creationId xmlns:p14="http://schemas.microsoft.com/office/powerpoint/2010/main" val="2224436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latin typeface="Times New Roman" panose="02020603050405020304" pitchFamily="18" charset="0"/>
                <a:cs typeface="Times New Roman" panose="02020603050405020304" pitchFamily="18" charset="0"/>
              </a:rPr>
              <a:t>To demonstrate the capability of the proposed method, we consider a two-dimensional linear heat transfer problem. More precisely, we consider the following initial-boundary value problem. The scan track of the heat source and the parameters are shown in the bottom figure.</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29</a:t>
            </a:fld>
            <a:endParaRPr kumimoji="1" lang="zh-CN" altLang="en-US"/>
          </a:p>
        </p:txBody>
      </p:sp>
    </p:spTree>
    <p:extLst>
      <p:ext uri="{BB962C8B-B14F-4D97-AF65-F5344CB8AC3E}">
        <p14:creationId xmlns:p14="http://schemas.microsoft.com/office/powerpoint/2010/main" val="4094084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The resulting anisotropic parameterizations of different time instants t are shown in the left figure. Again, the </a:t>
            </a:r>
            <a:r>
              <a:rPr lang="en-GB" sz="1800" dirty="0" err="1">
                <a:solidFill>
                  <a:schemeClr val="tx1"/>
                </a:solidFill>
                <a:latin typeface="Times New Roman" panose="02020603050405020304" pitchFamily="18" charset="0"/>
                <a:cs typeface="Times New Roman" panose="02020603050405020304" pitchFamily="18" charset="0"/>
              </a:rPr>
              <a:t>isoparametric</a:t>
            </a:r>
            <a:r>
              <a:rPr lang="en-GB" sz="1800" dirty="0">
                <a:solidFill>
                  <a:schemeClr val="tx1"/>
                </a:solidFill>
                <a:latin typeface="Times New Roman" panose="02020603050405020304" pitchFamily="18" charset="0"/>
                <a:cs typeface="Times New Roman" panose="02020603050405020304" pitchFamily="18" charset="0"/>
              </a:rPr>
              <a:t> lines concentrate the regions where the numerical solution with large variations. Finally, the relative total energy error at different time steps are shown in the right figure. Compared with the isotropic parameterization, the proposed method reduces the numerical error at all time steps.</a:t>
            </a:r>
          </a:p>
          <a:p>
            <a:endParaRPr lang="en-GB" sz="1800" dirty="0">
              <a:solidFill>
                <a:schemeClr val="tx1"/>
              </a:solidFill>
              <a:latin typeface="Times New Roman" panose="02020603050405020304" pitchFamily="18" charset="0"/>
              <a:cs typeface="Times New Roman" panose="02020603050405020304" pitchFamily="18" charset="0"/>
            </a:endParaRPr>
          </a:p>
          <a:p>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30</a:t>
            </a:fld>
            <a:endParaRPr kumimoji="1" lang="zh-CN" altLang="en-US"/>
          </a:p>
        </p:txBody>
      </p:sp>
    </p:spTree>
    <p:extLst>
      <p:ext uri="{BB962C8B-B14F-4D97-AF65-F5344CB8AC3E}">
        <p14:creationId xmlns:p14="http://schemas.microsoft.com/office/powerpoint/2010/main" val="148573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altLang="zh-CN" sz="1800" noProof="0" dirty="0">
                <a:solidFill>
                  <a:schemeClr val="tx1"/>
                </a:solidFill>
                <a:latin typeface="Times New Roman" panose="02020603050405020304" pitchFamily="18" charset="0"/>
                <a:cs typeface="Times New Roman" panose="02020603050405020304" pitchFamily="18" charset="0"/>
              </a:rPr>
              <a:t>In this work, we propose an r-adaptive parameterization technique for IGA based on the absolute curvature. </a:t>
            </a:r>
            <a:r>
              <a:rPr kumimoji="1" lang="en-GB" altLang="zh-CN" sz="1800" dirty="0">
                <a:solidFill>
                  <a:schemeClr val="tx1"/>
                </a:solidFill>
                <a:latin typeface="Times New Roman" panose="02020603050405020304" pitchFamily="18" charset="0"/>
                <a:cs typeface="Times New Roman" panose="02020603050405020304" pitchFamily="18" charset="0"/>
              </a:rPr>
              <a:t>Bi-level approach is employed for the sake of both efficiency and accuracy. Examples and comparisons show the effectiveness of the proposed method.</a:t>
            </a:r>
          </a:p>
          <a:p>
            <a:endParaRPr kumimoji="1" lang="en-GB" altLang="zh-CN" sz="1800" noProof="0" dirty="0">
              <a:solidFill>
                <a:schemeClr val="tx1"/>
              </a:solidFill>
              <a:latin typeface="Times New Roman" panose="02020603050405020304" pitchFamily="18" charset="0"/>
              <a:cs typeface="Times New Roman" panose="02020603050405020304" pitchFamily="18" charset="0"/>
            </a:endParaRPr>
          </a:p>
          <a:p>
            <a:r>
              <a:rPr kumimoji="1" lang="en-GB" altLang="zh-CN" sz="1800" noProof="0" dirty="0">
                <a:solidFill>
                  <a:schemeClr val="tx1"/>
                </a:solidFill>
                <a:latin typeface="Times New Roman" panose="02020603050405020304" pitchFamily="18" charset="0"/>
                <a:cs typeface="Times New Roman" panose="02020603050405020304" pitchFamily="18" charset="0"/>
              </a:rPr>
              <a:t>For the future work, extending the proposed method to the shell and solid problems is worthy of further investigation.</a:t>
            </a:r>
          </a:p>
          <a:p>
            <a:r>
              <a:rPr kumimoji="1" lang="en-GB" altLang="zh-CN" sz="1800" noProof="0" dirty="0">
                <a:solidFill>
                  <a:schemeClr val="tx1"/>
                </a:solidFill>
                <a:latin typeface="Times New Roman" panose="02020603050405020304" pitchFamily="18" charset="0"/>
                <a:cs typeface="Times New Roman" panose="02020603050405020304" pitchFamily="18" charset="0"/>
              </a:rPr>
              <a:t>Second, to further acceleration, combining our method with spline tools with local refinement capability is a possible solution.</a:t>
            </a:r>
          </a:p>
          <a:p>
            <a:r>
              <a:rPr kumimoji="1" lang="en-GB" altLang="zh-CN" sz="1800" noProof="0" dirty="0">
                <a:solidFill>
                  <a:schemeClr val="tx1"/>
                </a:solidFill>
                <a:latin typeface="Times New Roman" panose="02020603050405020304" pitchFamily="18" charset="0"/>
                <a:cs typeface="Times New Roman" panose="02020603050405020304" pitchFamily="18" charset="0"/>
              </a:rPr>
              <a:t>In addition, we will release all the models and our reference implementation in the gismo library!</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32</a:t>
            </a:fld>
            <a:endParaRPr kumimoji="1" lang="zh-CN" altLang="en-US"/>
          </a:p>
        </p:txBody>
      </p:sp>
    </p:spTree>
    <p:extLst>
      <p:ext uri="{BB962C8B-B14F-4D97-AF65-F5344CB8AC3E}">
        <p14:creationId xmlns:p14="http://schemas.microsoft.com/office/powerpoint/2010/main" val="1691644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Thanks for your attention.</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33</a:t>
            </a:fld>
            <a:endParaRPr kumimoji="1" lang="zh-CN" altLang="en-US"/>
          </a:p>
        </p:txBody>
      </p:sp>
    </p:spTree>
    <p:extLst>
      <p:ext uri="{BB962C8B-B14F-4D97-AF65-F5344CB8AC3E}">
        <p14:creationId xmlns:p14="http://schemas.microsoft.com/office/powerpoint/2010/main" val="1009523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Similar to mesh generation in finite element method, constructing a bijective parameterization from the parametric domain to computational domain is a fundamental task in IGA. The parameterization quality significantly affects the accuracy and efficiency of the subsequent analysis. </a:t>
            </a:r>
          </a:p>
          <a:p>
            <a:endParaRPr lang="en-GB" sz="1800" dirty="0">
              <a:solidFill>
                <a:schemeClr val="tx1"/>
              </a:solidFill>
              <a:latin typeface="Times New Roman" panose="02020603050405020304" pitchFamily="18" charset="0"/>
              <a:cs typeface="Times New Roman" panose="02020603050405020304" pitchFamily="18" charset="0"/>
            </a:endParaRPr>
          </a:p>
          <a:p>
            <a:r>
              <a:rPr lang="en-GB" sz="1800" dirty="0">
                <a:solidFill>
                  <a:schemeClr val="tx1"/>
                </a:solidFill>
                <a:latin typeface="Times New Roman" panose="02020603050405020304" pitchFamily="18" charset="0"/>
                <a:cs typeface="Times New Roman" panose="02020603050405020304" pitchFamily="18" charset="0"/>
              </a:rPr>
              <a:t>Most previous works require parameterizations that have good orthogonality and uniformity in addition to bijectivity. One of its features is independent of the governing PDE. We call them isotropic parameterizations.</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4</a:t>
            </a:fld>
            <a:endParaRPr kumimoji="1" lang="zh-CN" altLang="en-US"/>
          </a:p>
        </p:txBody>
      </p:sp>
    </p:spTree>
    <p:extLst>
      <p:ext uri="{BB962C8B-B14F-4D97-AF65-F5344CB8AC3E}">
        <p14:creationId xmlns:p14="http://schemas.microsoft.com/office/powerpoint/2010/main" val="2371692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However, to a </a:t>
            </a:r>
            <a:r>
              <a:rPr lang="en-GB" altLang="zh-CN" sz="1800" b="0" i="0" kern="1200" dirty="0">
                <a:solidFill>
                  <a:schemeClr val="tx1"/>
                </a:solidFill>
                <a:effectLst/>
                <a:latin typeface="Times New Roman" panose="02020603050405020304" pitchFamily="18" charset="0"/>
                <a:ea typeface="+mn-ea"/>
                <a:cs typeface="Times New Roman" panose="02020603050405020304" pitchFamily="18" charset="0"/>
              </a:rPr>
              <a:t>particular</a:t>
            </a:r>
            <a:r>
              <a:rPr lang="en-GB" sz="1800" dirty="0">
                <a:solidFill>
                  <a:schemeClr val="tx1"/>
                </a:solidFill>
                <a:latin typeface="Times New Roman" panose="02020603050405020304" pitchFamily="18" charset="0"/>
                <a:cs typeface="Times New Roman" panose="02020603050405020304" pitchFamily="18" charset="0"/>
              </a:rPr>
              <a:t> PDE, an isotropic parameterization may not be optimal in the sense of reducing numerical error. In Particular, local and anisotropic phenomena extensively exist, such as wave propagation, laser printing, and stress concentration. For such problems, isotropic parameterizations are computationally uneconomical. </a:t>
            </a:r>
          </a:p>
          <a:p>
            <a:endParaRPr lang="en-GB" sz="1800" dirty="0">
              <a:solidFill>
                <a:schemeClr val="tx1"/>
              </a:solidFill>
              <a:latin typeface="Times New Roman" panose="02020603050405020304" pitchFamily="18" charset="0"/>
              <a:cs typeface="Times New Roman" panose="02020603050405020304" pitchFamily="18" charset="0"/>
            </a:endParaRPr>
          </a:p>
          <a:p>
            <a:r>
              <a:rPr lang="en-GB" sz="1800" dirty="0">
                <a:solidFill>
                  <a:schemeClr val="tx1"/>
                </a:solidFill>
                <a:latin typeface="Times New Roman" panose="02020603050405020304" pitchFamily="18" charset="0"/>
                <a:cs typeface="Times New Roman" panose="02020603050405020304" pitchFamily="18" charset="0"/>
              </a:rPr>
              <a:t>To this end, we focus on anisotropic parameterizations in this work. That is, increase per-degree-of-freedom accuracy while keeping the total degrees-of-freedom constant.</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5</a:t>
            </a:fld>
            <a:endParaRPr kumimoji="1" lang="zh-CN" altLang="en-US"/>
          </a:p>
        </p:txBody>
      </p:sp>
    </p:spTree>
    <p:extLst>
      <p:ext uri="{BB962C8B-B14F-4D97-AF65-F5344CB8AC3E}">
        <p14:creationId xmlns:p14="http://schemas.microsoft.com/office/powerpoint/2010/main" val="1209994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In this work, our basic idea is regarding the isogeometric solution as a parametric surface in R3. And then, we use the absolute principal curvature to characterize the variations of the solution. Therefore, it establishes a tight relationship between the geometric quantity and isogeometric solution. </a:t>
            </a:r>
          </a:p>
          <a:p>
            <a:endParaRPr lang="en-GB" sz="1800" dirty="0">
              <a:solidFill>
                <a:schemeClr val="tx1"/>
              </a:solidFill>
              <a:latin typeface="Times New Roman" panose="02020603050405020304" pitchFamily="18" charset="0"/>
              <a:cs typeface="Times New Roman" panose="02020603050405020304" pitchFamily="18" charset="0"/>
            </a:endParaRPr>
          </a:p>
          <a:p>
            <a:r>
              <a:rPr lang="en-GB" sz="1800" dirty="0">
                <a:solidFill>
                  <a:schemeClr val="tx1"/>
                </a:solidFill>
                <a:latin typeface="Times New Roman" panose="02020603050405020304" pitchFamily="18" charset="0"/>
                <a:cs typeface="Times New Roman" panose="02020603050405020304" pitchFamily="18" charset="0"/>
              </a:rPr>
              <a:t>As shown in the left figures, the absolute error and the absolute principle curvature show a similar performance. In the regions where the solution varies greatly, the error is also relatively large. In the meantime, the absolute principle curvature is large. Therefore, the principal curvature would be a good error estimator.</a:t>
            </a: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6</a:t>
            </a:fld>
            <a:endParaRPr kumimoji="1" lang="zh-CN" altLang="en-US"/>
          </a:p>
        </p:txBody>
      </p:sp>
    </p:spTree>
    <p:extLst>
      <p:ext uri="{BB962C8B-B14F-4D97-AF65-F5344CB8AC3E}">
        <p14:creationId xmlns:p14="http://schemas.microsoft.com/office/powerpoint/2010/main" val="1728498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Compared with isotropic parameterizations, anisotropic parameterizations are often solution-dependent. That is to say, the</a:t>
            </a:r>
            <a:r>
              <a:rPr lang="en-US" altLang="zh-C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GB" altLang="zh-C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governing PDE is solved continually</a:t>
            </a:r>
            <a:r>
              <a:rPr lang="zh-CN" altLang="en-US"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GB" altLang="zh-C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during iterations. On the one hand, the accuracy of the isogeometric solution is very important, and thus we need more degrees-of-freedom to solve the PDE. On the other hand, too many degrees-of-freedom affects the efficiency greatly. Inspired by isogeometric shape optimization, a bi-level strategy is adopted here. We separate</a:t>
            </a:r>
            <a:r>
              <a:rPr lang="zh-CN" altLang="en-US"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GB" altLang="zh-C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the models into design model and analysis model t</a:t>
            </a:r>
            <a:r>
              <a:rPr lang="en-GB" altLang="zh-CN" sz="1800" b="0" i="0" kern="1200" dirty="0">
                <a:solidFill>
                  <a:schemeClr val="tx1"/>
                </a:solidFill>
                <a:effectLst/>
                <a:latin typeface="Times New Roman" panose="02020603050405020304" pitchFamily="18" charset="0"/>
                <a:ea typeface="+mn-ea"/>
                <a:cs typeface="Times New Roman" panose="02020603050405020304" pitchFamily="18" charset="0"/>
              </a:rPr>
              <a:t>o balance</a:t>
            </a:r>
            <a:r>
              <a:rPr lang="zh-CN" altLang="en-US" sz="18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altLang="zh-CN" sz="1800" b="0" i="0" kern="1200" dirty="0">
                <a:solidFill>
                  <a:schemeClr val="tx1"/>
                </a:solidFill>
                <a:effectLst/>
                <a:latin typeface="Times New Roman" panose="02020603050405020304" pitchFamily="18" charset="0"/>
                <a:ea typeface="+mn-ea"/>
                <a:cs typeface="Times New Roman" panose="02020603050405020304" pitchFamily="18" charset="0"/>
              </a:rPr>
              <a:t>the</a:t>
            </a:r>
            <a:r>
              <a:rPr lang="zh-CN" altLang="en-US" sz="18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altLang="zh-CN" sz="1800" b="0" i="0" kern="1200" dirty="0">
                <a:solidFill>
                  <a:schemeClr val="tx1"/>
                </a:solidFill>
                <a:effectLst/>
                <a:latin typeface="Times New Roman" panose="02020603050405020304" pitchFamily="18" charset="0"/>
                <a:ea typeface="+mn-ea"/>
                <a:cs typeface="Times New Roman" panose="02020603050405020304" pitchFamily="18" charset="0"/>
              </a:rPr>
              <a:t>efficiency and accuracy. </a:t>
            </a:r>
          </a:p>
          <a:p>
            <a:endParaRPr lang="en-GB" altLang="zh-CN" sz="1800" b="0" i="0" kern="1200" dirty="0">
              <a:solidFill>
                <a:schemeClr val="tx1"/>
              </a:solidFill>
              <a:effectLst/>
              <a:latin typeface="Times New Roman" panose="02020603050405020304" pitchFamily="18" charset="0"/>
              <a:ea typeface="+mn-ea"/>
              <a:cs typeface="Times New Roman" panose="02020603050405020304" pitchFamily="18" charset="0"/>
            </a:endParaRPr>
          </a:p>
          <a:p>
            <a:r>
              <a:rPr lang="en-GB" altLang="zh-CN" sz="1800" b="0" i="0" kern="1200" dirty="0">
                <a:solidFill>
                  <a:schemeClr val="tx1"/>
                </a:solidFill>
                <a:effectLst/>
                <a:latin typeface="Times New Roman" panose="02020603050405020304" pitchFamily="18" charset="0"/>
                <a:ea typeface="+mn-ea"/>
                <a:cs typeface="Times New Roman" panose="02020603050405020304" pitchFamily="18" charset="0"/>
              </a:rPr>
              <a:t>More precisely, a coarse level is used to update the parameterization </a:t>
            </a:r>
            <a:r>
              <a:rPr kumimoji="1" lang="en-GB" altLang="zh-CN" sz="1800" dirty="0">
                <a:latin typeface="Times New Roman" panose="02020603050405020304" pitchFamily="18" charset="0"/>
                <a:cs typeface="Times New Roman" panose="02020603050405020304" pitchFamily="18" charset="0"/>
              </a:rPr>
              <a:t>for efficiency’s sake, and a fine level is used to perform analysis for accuracy’s sake.</a:t>
            </a:r>
            <a:endParaRPr lang="en-GB" sz="1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7</a:t>
            </a:fld>
            <a:endParaRPr kumimoji="1" lang="zh-CN" altLang="en-US"/>
          </a:p>
        </p:txBody>
      </p:sp>
    </p:spTree>
    <p:extLst>
      <p:ext uri="{BB962C8B-B14F-4D97-AF65-F5344CB8AC3E}">
        <p14:creationId xmlns:p14="http://schemas.microsoft.com/office/powerpoint/2010/main" val="319464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800" kern="1200" noProof="0" dirty="0">
                <a:solidFill>
                  <a:schemeClr val="tx1"/>
                </a:solidFill>
                <a:effectLst/>
                <a:latin typeface="Times New Roman" panose="02020603050405020304" pitchFamily="18" charset="0"/>
                <a:ea typeface="+mn-ea"/>
                <a:cs typeface="Times New Roman" panose="02020603050405020304" pitchFamily="18" charset="0"/>
              </a:rPr>
              <a:t>Since constructing analysis-suitable parameterizations is a fundamental task in IGA, new theories and methods have constantly emerged. Many works develop various methods to construct analysis-suitable isotropic parameterization. </a:t>
            </a:r>
            <a:endParaRPr kumimoji="1" lang="en-GB" altLang="zh-CN" sz="1800" noProof="0" dirty="0">
              <a:latin typeface="Times New Roman" panose="02020603050405020304" pitchFamily="18" charset="0"/>
              <a:cs typeface="Times New Roman" panose="02020603050405020304" pitchFamily="18" charset="0"/>
            </a:endParaRPr>
          </a:p>
          <a:p>
            <a:endParaRPr kumimoji="1" lang="en-GB" altLang="zh-CN" sz="1800" noProof="0" dirty="0">
              <a:latin typeface="Times New Roman" panose="02020603050405020304" pitchFamily="18" charset="0"/>
              <a:cs typeface="Times New Roman" panose="02020603050405020304" pitchFamily="18" charset="0"/>
            </a:endParaRPr>
          </a:p>
          <a:p>
            <a:r>
              <a:rPr kumimoji="1" lang="en-GB" altLang="zh-CN" sz="1800" noProof="0" dirty="0">
                <a:latin typeface="Times New Roman" panose="02020603050405020304" pitchFamily="18" charset="0"/>
                <a:cs typeface="Times New Roman" panose="02020603050405020304" pitchFamily="18" charset="0"/>
              </a:rPr>
              <a:t>To anisotropic parameterizations, many previous works focus on adaptive refinement using the spline tools with the capacity of local refinements, such as THB-splines and T-splines. These methods try to increase degrees-of-freedom in regions with large numerical errors and show remarkable performance in local problems.</a:t>
            </a:r>
          </a:p>
          <a:p>
            <a:endParaRPr kumimoji="1" lang="en-GB" altLang="zh-CN" sz="1800" noProof="0" dirty="0">
              <a:latin typeface="Times New Roman" panose="02020603050405020304" pitchFamily="18" charset="0"/>
              <a:cs typeface="Times New Roman" panose="02020603050405020304" pitchFamily="18" charset="0"/>
            </a:endParaRPr>
          </a:p>
          <a:p>
            <a:r>
              <a:rPr kumimoji="1" lang="en-GB" altLang="zh-CN" sz="1800" noProof="0" dirty="0">
                <a:latin typeface="Times New Roman" panose="02020603050405020304" pitchFamily="18" charset="0"/>
                <a:cs typeface="Times New Roman" panose="02020603050405020304" pitchFamily="18" charset="0"/>
              </a:rPr>
              <a:t>Another possible solution is r-adaptivity based on reparameterization. As far as we know, in the context of IGA, this kind of method dates back to the r-refinement method proposed by Xu et al. in 2011. In contrast to h-adaptivity, r-adaptive methods increase per-degree-of-freedom accuracy while keeping the total degrees-of-freedom constant. In this work, we aim at developing an efficient and robust r-adaptive parameterization technique.</a:t>
            </a:r>
          </a:p>
          <a:p>
            <a:endParaRPr kumimoji="1" lang="zh-CN" altLang="en-US" sz="1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9</a:t>
            </a:fld>
            <a:endParaRPr kumimoji="1" lang="zh-CN" altLang="en-US"/>
          </a:p>
        </p:txBody>
      </p:sp>
    </p:spTree>
    <p:extLst>
      <p:ext uri="{BB962C8B-B14F-4D97-AF65-F5344CB8AC3E}">
        <p14:creationId xmlns:p14="http://schemas.microsoft.com/office/powerpoint/2010/main" val="1926601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We consider Poisson’s equation as a model problem</a:t>
                </a:r>
                <a:r>
                  <a:rPr lang="en-GB" sz="1800" baseline="0" dirty="0">
                    <a:solidFill>
                      <a:schemeClr val="tx1"/>
                    </a:solidFill>
                    <a:latin typeface="Times New Roman" panose="02020603050405020304" pitchFamily="18" charset="0"/>
                    <a:cs typeface="Times New Roman" panose="02020603050405020304" pitchFamily="18" charset="0"/>
                  </a:rPr>
                  <a:t>. </a:t>
                </a:r>
              </a:p>
              <a:p>
                <a:endParaRPr lang="en-GB" sz="1800" baseline="0" dirty="0">
                  <a:solidFill>
                    <a:schemeClr val="tx1"/>
                  </a:solidFill>
                  <a:latin typeface="Times New Roman" panose="02020603050405020304" pitchFamily="18" charset="0"/>
                  <a:cs typeface="Times New Roman" panose="02020603050405020304" pitchFamily="18" charset="0"/>
                </a:endParaRPr>
              </a:p>
              <a:p>
                <a:r>
                  <a:rPr lang="en-GB" sz="1800" baseline="0" dirty="0">
                    <a:solidFill>
                      <a:schemeClr val="tx1"/>
                    </a:solidFill>
                    <a:latin typeface="Times New Roman" panose="02020603050405020304" pitchFamily="18" charset="0"/>
                    <a:cs typeface="Times New Roman" panose="02020603050405020304" pitchFamily="18" charset="0"/>
                  </a:rPr>
                  <a:t>Our adaptivity method is related to the governing PDE. However, we emphasize that the proposed method is applicable</a:t>
                </a:r>
                <a:r>
                  <a:rPr lang="zh-CN" altLang="en-US" sz="1800" baseline="0" dirty="0">
                    <a:solidFill>
                      <a:schemeClr val="tx1"/>
                    </a:solidFill>
                    <a:latin typeface="Times New Roman" panose="02020603050405020304" pitchFamily="18" charset="0"/>
                    <a:cs typeface="Times New Roman" panose="02020603050405020304" pitchFamily="18" charset="0"/>
                  </a:rPr>
                  <a:t> </a:t>
                </a:r>
                <a:r>
                  <a:rPr lang="en-GB" altLang="zh-CN" sz="1800" baseline="0" dirty="0">
                    <a:solidFill>
                      <a:schemeClr val="tx1"/>
                    </a:solidFill>
                    <a:latin typeface="Times New Roman" panose="02020603050405020304" pitchFamily="18" charset="0"/>
                    <a:cs typeface="Times New Roman" panose="02020603050405020304" pitchFamily="18" charset="0"/>
                  </a:rPr>
                  <a:t>to other PDEs almost seamlessly. </a:t>
                </a:r>
              </a:p>
              <a:p>
                <a:endParaRPr lang="en-GB" sz="1800" baseline="0" dirty="0">
                  <a:solidFill>
                    <a:schemeClr val="tx1"/>
                  </a:solidFill>
                  <a:latin typeface="Times New Roman" panose="02020603050405020304" pitchFamily="18" charset="0"/>
                  <a:cs typeface="Times New Roman" panose="02020603050405020304" pitchFamily="18" charset="0"/>
                </a:endParaRPr>
              </a:p>
              <a:p>
                <a:r>
                  <a:rPr lang="en-GB" sz="1800" baseline="0" dirty="0">
                    <a:solidFill>
                      <a:schemeClr val="tx1"/>
                    </a:solidFill>
                    <a:latin typeface="Times New Roman" panose="02020603050405020304" pitchFamily="18" charset="0"/>
                    <a:cs typeface="Times New Roman" panose="02020603050405020304" pitchFamily="18" charset="0"/>
                  </a:rPr>
                  <a:t>In the IGA framework, the geometry and the physical field are defined by the same spline-based basis functions. In this work, we use the standard NURBS basis functions which is the most popular choice. </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r>
                  <a:rPr lang="en-GB" dirty="0">
                    <a:latin typeface="Times New Roman" panose="02020603050405020304" pitchFamily="18" charset="0"/>
                    <a:cs typeface="Times New Roman" panose="02020603050405020304" pitchFamily="18" charset="0"/>
                  </a:rPr>
                  <a:t>As a model problem, we consider Poisson’s equation over a computational domain </a:t>
                </a:r>
                <a:r>
                  <a:rPr kumimoji="1" lang="en-GB" altLang="zh-CN" sz="1200" b="0" i="0">
                    <a:latin typeface="Cambria Math" panose="02040503050406030204" pitchFamily="18" charset="0"/>
                    <a:ea typeface="Cambria Math" panose="02040503050406030204" pitchFamily="18" charset="0"/>
                    <a:cs typeface="Times New Roman" panose="02020603050405020304" pitchFamily="18" charset="0"/>
                  </a:rPr>
                  <a:t>Ω</a:t>
                </a:r>
                <a:r>
                  <a:rPr lang="en-GB" dirty="0">
                    <a:latin typeface="Times New Roman" panose="02020603050405020304" pitchFamily="18" charset="0"/>
                    <a:cs typeface="Times New Roman" panose="02020603050405020304" pitchFamily="18" charset="0"/>
                  </a:rPr>
                  <a:t> with homogeneous</a:t>
                </a:r>
                <a:r>
                  <a:rPr lang="en-GB" baseline="0" dirty="0">
                    <a:latin typeface="Times New Roman" panose="02020603050405020304" pitchFamily="18" charset="0"/>
                    <a:cs typeface="Times New Roman" panose="02020603050405020304" pitchFamily="18" charset="0"/>
                  </a:rPr>
                  <a:t> Dirichlet boundary conditions. Our adaptivity method is related to the governing PDE. However, we emphasize that the proposed method is applicable</a:t>
                </a:r>
                <a:r>
                  <a:rPr lang="zh-CN" altLang="en-US" baseline="0" dirty="0">
                    <a:latin typeface="Times New Roman" panose="02020603050405020304" pitchFamily="18" charset="0"/>
                    <a:cs typeface="Times New Roman" panose="02020603050405020304" pitchFamily="18" charset="0"/>
                  </a:rPr>
                  <a:t> </a:t>
                </a:r>
                <a:r>
                  <a:rPr lang="en-GB" altLang="zh-CN" baseline="0" dirty="0">
                    <a:latin typeface="Times New Roman" panose="02020603050405020304" pitchFamily="18" charset="0"/>
                    <a:cs typeface="Times New Roman" panose="02020603050405020304" pitchFamily="18" charset="0"/>
                  </a:rPr>
                  <a:t>to other PDEs almost seamlessly. </a:t>
                </a:r>
              </a:p>
              <a:p>
                <a:endParaRPr lang="en-GB" baseline="0" dirty="0">
                  <a:latin typeface="Times New Roman" panose="02020603050405020304" pitchFamily="18" charset="0"/>
                  <a:cs typeface="Times New Roman" panose="02020603050405020304" pitchFamily="18" charset="0"/>
                </a:endParaRPr>
              </a:p>
              <a:p>
                <a:r>
                  <a:rPr lang="en-GB" baseline="0" dirty="0">
                    <a:latin typeface="Times New Roman" panose="02020603050405020304" pitchFamily="18" charset="0"/>
                    <a:cs typeface="Times New Roman" panose="02020603050405020304" pitchFamily="18" charset="0"/>
                  </a:rPr>
                  <a:t>In the IGA framework, the geometry and the physical field are defined by the same spline-based basis functions. In this work, we use the standard NURBS basis functions which is the most popular choice in practical applications. </a:t>
                </a:r>
                <a:endParaRPr lang="en-GB" dirty="0">
                  <a:latin typeface="Times New Roman" panose="02020603050405020304" pitchFamily="18" charset="0"/>
                  <a:cs typeface="Times New Roman" panose="02020603050405020304" pitchFamily="18" charset="0"/>
                </a:endParaRPr>
              </a:p>
            </p:txBody>
          </p:sp>
        </mc:Fallback>
      </mc:AlternateContent>
      <p:sp>
        <p:nvSpPr>
          <p:cNvPr id="4" name="灯片编号占位符 3"/>
          <p:cNvSpPr>
            <a:spLocks noGrp="1"/>
          </p:cNvSpPr>
          <p:nvPr>
            <p:ph type="sldNum" sz="quarter" idx="5"/>
          </p:nvPr>
        </p:nvSpPr>
        <p:spPr/>
        <p:txBody>
          <a:bodyPr/>
          <a:lstStyle/>
          <a:p>
            <a:fld id="{EC47C778-EE25-3A42-ADA3-8FF8CCE31E89}" type="slidenum">
              <a:rPr kumimoji="1" lang="zh-CN" altLang="en-US" smtClean="0"/>
              <a:t>11</a:t>
            </a:fld>
            <a:endParaRPr kumimoji="1" lang="zh-CN" altLang="en-US"/>
          </a:p>
        </p:txBody>
      </p:sp>
    </p:spTree>
    <p:extLst>
      <p:ext uri="{BB962C8B-B14F-4D97-AF65-F5344CB8AC3E}">
        <p14:creationId xmlns:p14="http://schemas.microsoft.com/office/powerpoint/2010/main" val="388390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800" dirty="0">
                <a:solidFill>
                  <a:schemeClr val="tx1"/>
                </a:solidFill>
                <a:latin typeface="Times New Roman" panose="02020603050405020304" pitchFamily="18" charset="0"/>
                <a:cs typeface="Times New Roman" panose="02020603050405020304" pitchFamily="18" charset="0"/>
              </a:rPr>
              <a:t>Next, we define some auxiliary matrices. G and the hat G denote the matrix formed by the derivatives of basis functions with respect to the physical coordinate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and</a:t>
            </a:r>
            <a:r>
              <a:rPr lang="zh-CN" altLang="en-US" sz="1800" dirty="0">
                <a:solidFill>
                  <a:schemeClr val="tx1"/>
                </a:solidFill>
                <a:latin typeface="Times New Roman" panose="02020603050405020304" pitchFamily="18" charset="0"/>
                <a:cs typeface="Times New Roman" panose="02020603050405020304" pitchFamily="18" charset="0"/>
              </a:rPr>
              <a:t> </a:t>
            </a:r>
            <a:r>
              <a:rPr lang="en-GB" altLang="zh-CN" sz="1800" dirty="0">
                <a:solidFill>
                  <a:schemeClr val="tx1"/>
                </a:solidFill>
                <a:latin typeface="Times New Roman" panose="02020603050405020304" pitchFamily="18" charset="0"/>
                <a:cs typeface="Times New Roman" panose="02020603050405020304" pitchFamily="18" charset="0"/>
              </a:rPr>
              <a:t>the parameter coordinate, respectively. </a:t>
            </a:r>
          </a:p>
          <a:p>
            <a:endParaRPr lang="en-GB" altLang="zh-CN" sz="1800" dirty="0">
              <a:solidFill>
                <a:schemeClr val="tx1"/>
              </a:solidFill>
              <a:latin typeface="Times New Roman" panose="02020603050405020304" pitchFamily="18" charset="0"/>
              <a:cs typeface="Times New Roman" panose="02020603050405020304" pitchFamily="18" charset="0"/>
            </a:endParaRPr>
          </a:p>
          <a:p>
            <a:r>
              <a:rPr lang="en-GB" altLang="zh-CN" sz="1800" dirty="0">
                <a:solidFill>
                  <a:schemeClr val="tx1"/>
                </a:solidFill>
                <a:latin typeface="Times New Roman" panose="02020603050405020304" pitchFamily="18" charset="0"/>
                <a:cs typeface="Times New Roman" panose="02020603050405020304" pitchFamily="18" charset="0"/>
              </a:rPr>
              <a:t>After isogeometric discretization, we have the following discrete equilibrium equation. Here, the operator A is the standard element assembly operator in IGA. </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C47C778-EE25-3A42-ADA3-8FF8CCE31E89}" type="slidenum">
              <a:rPr kumimoji="1" lang="zh-CN" altLang="en-US" smtClean="0"/>
              <a:t>12</a:t>
            </a:fld>
            <a:endParaRPr kumimoji="1" lang="zh-CN" altLang="en-US"/>
          </a:p>
        </p:txBody>
      </p:sp>
    </p:spTree>
    <p:extLst>
      <p:ext uri="{BB962C8B-B14F-4D97-AF65-F5344CB8AC3E}">
        <p14:creationId xmlns:p14="http://schemas.microsoft.com/office/powerpoint/2010/main" val="3565465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D561A87-43CF-3743-B1C3-747CAE9B8014}" type="datetimeFigureOut">
              <a:rPr kumimoji="1" lang="zh-CN" altLang="en-US" smtClean="0"/>
              <a:t>2022/6/20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911432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D561A87-43CF-3743-B1C3-747CAE9B8014}" type="datetimeFigureOut">
              <a:rPr kumimoji="1" lang="zh-CN" altLang="en-US" smtClean="0"/>
              <a:t>2022/6/20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136290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D561A87-43CF-3743-B1C3-747CAE9B8014}" type="datetimeFigureOut">
              <a:rPr kumimoji="1" lang="zh-CN" altLang="en-US" smtClean="0"/>
              <a:t>2022/6/20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3105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D561A87-43CF-3743-B1C3-747CAE9B8014}" type="datetimeFigureOut">
              <a:rPr kumimoji="1" lang="zh-CN" altLang="en-US" smtClean="0"/>
              <a:t>2022/6/20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2443603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D561A87-43CF-3743-B1C3-747CAE9B8014}" type="datetimeFigureOut">
              <a:rPr kumimoji="1" lang="zh-CN" altLang="en-US" smtClean="0"/>
              <a:t>2022/6/20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759354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D561A87-43CF-3743-B1C3-747CAE9B8014}" type="datetimeFigureOut">
              <a:rPr kumimoji="1" lang="zh-CN" altLang="en-US" smtClean="0"/>
              <a:t>2022/6/20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3861098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D561A87-43CF-3743-B1C3-747CAE9B8014}" type="datetimeFigureOut">
              <a:rPr kumimoji="1" lang="zh-CN" altLang="en-US" smtClean="0"/>
              <a:t>2022/6/20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356048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D561A87-43CF-3743-B1C3-747CAE9B8014}" type="datetimeFigureOut">
              <a:rPr kumimoji="1" lang="zh-CN" altLang="en-US" smtClean="0"/>
              <a:t>2022/6/20</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4029100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561A87-43CF-3743-B1C3-747CAE9B8014}" type="datetimeFigureOut">
              <a:rPr kumimoji="1" lang="zh-CN" altLang="en-US" smtClean="0"/>
              <a:t>2022/6/20</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412107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D561A87-43CF-3743-B1C3-747CAE9B8014}" type="datetimeFigureOut">
              <a:rPr kumimoji="1" lang="zh-CN" altLang="en-US" smtClean="0"/>
              <a:t>2022/6/20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16423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D561A87-43CF-3743-B1C3-747CAE9B8014}" type="datetimeFigureOut">
              <a:rPr kumimoji="1" lang="zh-CN" altLang="en-US" smtClean="0"/>
              <a:t>2022/6/20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282654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561A87-43CF-3743-B1C3-747CAE9B8014}" type="datetimeFigureOut">
              <a:rPr kumimoji="1" lang="zh-CN" altLang="en-US" smtClean="0"/>
              <a:t>2022/6/20</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9E9D92-2159-CD47-99C6-DDB415DB8E22}" type="slidenum">
              <a:rPr kumimoji="1" lang="zh-CN" altLang="en-US" smtClean="0"/>
              <a:t>‹#›</a:t>
            </a:fld>
            <a:endParaRPr kumimoji="1" lang="zh-CN" altLang="en-US"/>
          </a:p>
        </p:txBody>
      </p:sp>
    </p:spTree>
    <p:extLst>
      <p:ext uri="{BB962C8B-B14F-4D97-AF65-F5344CB8AC3E}">
        <p14:creationId xmlns:p14="http://schemas.microsoft.com/office/powerpoint/2010/main" val="22985455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220.png"/><Relationship Id="rId5" Type="http://schemas.openxmlformats.org/officeDocument/2006/relationships/image" Target="../media/image6.png"/><Relationship Id="rId10" Type="http://schemas.openxmlformats.org/officeDocument/2006/relationships/image" Target="../media/image19.emf"/><Relationship Id="rId4" Type="http://schemas.openxmlformats.org/officeDocument/2006/relationships/image" Target="../media/image3.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3.emf"/><Relationship Id="rId5" Type="http://schemas.openxmlformats.org/officeDocument/2006/relationships/image" Target="../media/image6.png"/><Relationship Id="rId10" Type="http://schemas.openxmlformats.org/officeDocument/2006/relationships/image" Target="../media/image19.emf"/><Relationship Id="rId4" Type="http://schemas.openxmlformats.org/officeDocument/2006/relationships/image" Target="../media/image3.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60.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39.emf"/><Relationship Id="rId4" Type="http://schemas.openxmlformats.org/officeDocument/2006/relationships/image" Target="../media/image3.png"/><Relationship Id="rId9" Type="http://schemas.openxmlformats.org/officeDocument/2006/relationships/image" Target="../media/image280.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41.emf"/><Relationship Id="rId4" Type="http://schemas.openxmlformats.org/officeDocument/2006/relationships/image" Target="../media/image3.png"/><Relationship Id="rId9" Type="http://schemas.openxmlformats.org/officeDocument/2006/relationships/image" Target="../media/image300.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47.emf"/><Relationship Id="rId5" Type="http://schemas.openxmlformats.org/officeDocument/2006/relationships/image" Target="../media/image6.png"/><Relationship Id="rId10" Type="http://schemas.openxmlformats.org/officeDocument/2006/relationships/image" Target="../media/image18.emf"/><Relationship Id="rId4" Type="http://schemas.openxmlformats.org/officeDocument/2006/relationships/image" Target="../media/image3.png"/><Relationship Id="rId9" Type="http://schemas.openxmlformats.org/officeDocument/2006/relationships/image" Target="../media/image340.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3.emf"/><Relationship Id="rId18" Type="http://schemas.openxmlformats.org/officeDocument/2006/relationships/image" Target="../media/image450.png"/><Relationship Id="rId3" Type="http://schemas.openxmlformats.org/officeDocument/2006/relationships/image" Target="../media/image5.png"/><Relationship Id="rId7" Type="http://schemas.openxmlformats.org/officeDocument/2006/relationships/image" Target="../media/image48.png"/><Relationship Id="rId12" Type="http://schemas.openxmlformats.org/officeDocument/2006/relationships/image" Target="../media/image52.emf"/><Relationship Id="rId17" Type="http://schemas.openxmlformats.org/officeDocument/2006/relationships/image" Target="../media/image440.png"/><Relationship Id="rId2" Type="http://schemas.openxmlformats.org/officeDocument/2006/relationships/notesSlide" Target="../notesSlides/notesSlide19.xml"/><Relationship Id="rId16"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51.emf"/><Relationship Id="rId5" Type="http://schemas.openxmlformats.org/officeDocument/2006/relationships/image" Target="../media/image6.png"/><Relationship Id="rId15" Type="http://schemas.openxmlformats.org/officeDocument/2006/relationships/image" Target="../media/image55.emf"/><Relationship Id="rId10" Type="http://schemas.openxmlformats.org/officeDocument/2006/relationships/image" Target="../media/image50.emf"/><Relationship Id="rId4" Type="http://schemas.openxmlformats.org/officeDocument/2006/relationships/image" Target="../media/image3.png"/><Relationship Id="rId9" Type="http://schemas.openxmlformats.org/officeDocument/2006/relationships/image" Target="../media/image49.emf"/><Relationship Id="rId14" Type="http://schemas.openxmlformats.org/officeDocument/2006/relationships/image" Target="../media/image54.emf"/></Relationships>
</file>

<file path=ppt/slides/_rels/slide24.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49.png"/><Relationship Id="rId5" Type="http://schemas.openxmlformats.org/officeDocument/2006/relationships/image" Target="../media/image6.png"/><Relationship Id="rId10" Type="http://schemas.openxmlformats.org/officeDocument/2006/relationships/image" Target="../media/image61.emf"/><Relationship Id="rId4" Type="http://schemas.openxmlformats.org/officeDocument/2006/relationships/image" Target="../media/image3.png"/><Relationship Id="rId9" Type="http://schemas.openxmlformats.org/officeDocument/2006/relationships/image" Target="../media/image60.emf"/></Relationships>
</file>

<file path=ppt/slides/_rels/slide26.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image" Target="../media/image68.png"/><Relationship Id="rId3" Type="http://schemas.openxmlformats.org/officeDocument/2006/relationships/image" Target="../media/image5.png"/><Relationship Id="rId7" Type="http://schemas.openxmlformats.org/officeDocument/2006/relationships/image" Target="../media/image63.emf"/><Relationship Id="rId12"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2.emf"/><Relationship Id="rId11" Type="http://schemas.openxmlformats.org/officeDocument/2006/relationships/image" Target="../media/image67.emf"/><Relationship Id="rId5" Type="http://schemas.openxmlformats.org/officeDocument/2006/relationships/image" Target="../media/image6.png"/><Relationship Id="rId10" Type="http://schemas.openxmlformats.org/officeDocument/2006/relationships/image" Target="../media/image66.emf"/><Relationship Id="rId4" Type="http://schemas.openxmlformats.org/officeDocument/2006/relationships/image" Target="../media/image3.png"/><Relationship Id="rId9" Type="http://schemas.openxmlformats.org/officeDocument/2006/relationships/image" Target="../media/image65.emf"/></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72.emf"/><Relationship Id="rId5" Type="http://schemas.openxmlformats.org/officeDocument/2006/relationships/image" Target="../media/image6.png"/><Relationship Id="rId10" Type="http://schemas.openxmlformats.org/officeDocument/2006/relationships/image" Target="../media/image71.emf"/><Relationship Id="rId4" Type="http://schemas.openxmlformats.org/officeDocument/2006/relationships/image" Target="../media/image3.png"/><Relationship Id="rId9"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60.png"/><Relationship Id="rId4" Type="http://schemas.openxmlformats.org/officeDocument/2006/relationships/image" Target="../media/image3.png"/><Relationship Id="rId9" Type="http://schemas.openxmlformats.org/officeDocument/2006/relationships/image" Target="../media/image74.emf"/></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76.emf"/></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79.gif"/><Relationship Id="rId3" Type="http://schemas.openxmlformats.org/officeDocument/2006/relationships/image" Target="../media/image5.png"/><Relationship Id="rId7"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65.pn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80.emf"/></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2.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680.png"/><Relationship Id="rId7"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0.png"/><Relationship Id="rId4" Type="http://schemas.openxmlformats.org/officeDocument/2006/relationships/image" Target="../media/image690.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4.gif"/><Relationship Id="rId13" Type="http://schemas.openxmlformats.org/officeDocument/2006/relationships/hyperlink" Target="https://gimg2.baidu.com/image_search/src=http%3A%2F%2Fwww.auto-testing.net%2Ffile%2Fupload%2F201901%2F18%2F195519121.gif&amp;refer=http%3A%2F%2Fwww.auto-testing.net&amp;app=2002&amp;size=f9999,10000&amp;q=a80&amp;n=0&amp;g=0n&amp;fmt=auto?sec=1657651849&amp;t=9391d2e559fced2a6efcb9c24d2fb6a8" TargetMode="External"/><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hyperlink" Target="https://th.bing.com/th/id/R.454537960a5c2ae9109131225120d752?rik=0PhCimoPP2NRAg&amp;riu=http%3a%2f%2f5b0988e595225.cdn.sohucs.com%2fimages%2f20190627%2fb7cbf48220ad4cfab0362303ea10f093.gif&amp;ehk=2yY16VQsUwY9EXLNZ8fzdSabYtJAcbhv1BUtG50aU%2bw%3d&amp;risl=&amp;pid=ImgRaw&amp;r=0" TargetMode="External"/><Relationship Id="rId5" Type="http://schemas.openxmlformats.org/officeDocument/2006/relationships/image" Target="../media/image6.png"/><Relationship Id="rId15" Type="http://schemas.openxmlformats.org/officeDocument/2006/relationships/image" Target="../media/image8.png"/><Relationship Id="rId10" Type="http://schemas.openxmlformats.org/officeDocument/2006/relationships/image" Target="../media/image15.gif"/><Relationship Id="rId4" Type="http://schemas.openxmlformats.org/officeDocument/2006/relationships/image" Target="../media/image3.png"/><Relationship Id="rId9" Type="http://schemas.openxmlformats.org/officeDocument/2006/relationships/hyperlink" Target="https://en.wikipedia.org/wiki/Wave_propagation#/media/File:Seismic_wave_prop_mine.gif" TargetMode="External"/><Relationship Id="rId14" Type="http://schemas.openxmlformats.org/officeDocument/2006/relationships/image" Target="../media/image120.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20.emf"/><Relationship Id="rId5" Type="http://schemas.openxmlformats.org/officeDocument/2006/relationships/image" Target="../media/image6.png"/><Relationship Id="rId10" Type="http://schemas.openxmlformats.org/officeDocument/2006/relationships/image" Target="../media/image19.emf"/><Relationship Id="rId4" Type="http://schemas.openxmlformats.org/officeDocument/2006/relationships/image" Target="../media/image3.png"/><Relationship Id="rId9" Type="http://schemas.openxmlformats.org/officeDocument/2006/relationships/image" Target="../media/image18.emf"/></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圆角矩形 9">
                <a:extLst>
                  <a:ext uri="{FF2B5EF4-FFF2-40B4-BE49-F238E27FC236}">
                    <a16:creationId xmlns:a16="http://schemas.microsoft.com/office/drawing/2014/main" id="{A50B7EBA-F6B7-3955-2105-6489CE89281E}"/>
                  </a:ext>
                </a:extLst>
              </p:cNvPr>
              <p:cNvSpPr/>
              <p:nvPr/>
            </p:nvSpPr>
            <p:spPr>
              <a:xfrm>
                <a:off x="1224856" y="1528686"/>
                <a:ext cx="9742287" cy="1754326"/>
              </a:xfrm>
              <a:prstGeom prst="roundRect">
                <a:avLst/>
              </a:prstGeom>
              <a:solidFill>
                <a:srgbClr val="0765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kumimoji="1" lang="en-GB" altLang="zh-CN" sz="2600" dirty="0">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2600" b="0" i="1" smtClean="0">
                        <a:latin typeface="Cambria Math" panose="02040503050406030204" pitchFamily="18" charset="0"/>
                      </a:rPr>
                      <m:t>𝑟</m:t>
                    </m:r>
                  </m:oMath>
                </a14:m>
                <a:r>
                  <a:rPr kumimoji="1" lang="en-GB" altLang="zh-CN" sz="2600" dirty="0">
                    <a:latin typeface="Times New Roman" panose="02020603050405020304" pitchFamily="18" charset="0"/>
                    <a:cs typeface="Times New Roman" panose="02020603050405020304" pitchFamily="18" charset="0"/>
                  </a:rPr>
                  <a:t>-Adaptive Planar NURBS Parameterization Method for Isogeometric Analysis Using Bi-Level Approach</a:t>
                </a:r>
              </a:p>
            </p:txBody>
          </p:sp>
        </mc:Choice>
        <mc:Fallback xmlns="">
          <p:sp>
            <p:nvSpPr>
              <p:cNvPr id="10" name="圆角矩形 9">
                <a:extLst>
                  <a:ext uri="{FF2B5EF4-FFF2-40B4-BE49-F238E27FC236}">
                    <a16:creationId xmlns:a16="http://schemas.microsoft.com/office/drawing/2014/main" id="{A50B7EBA-F6B7-3955-2105-6489CE89281E}"/>
                  </a:ext>
                </a:extLst>
              </p:cNvPr>
              <p:cNvSpPr>
                <a:spLocks noRot="1" noChangeAspect="1" noMove="1" noResize="1" noEditPoints="1" noAdjustHandles="1" noChangeArrowheads="1" noChangeShapeType="1" noTextEdit="1"/>
              </p:cNvSpPr>
              <p:nvPr/>
            </p:nvSpPr>
            <p:spPr>
              <a:xfrm>
                <a:off x="1224856" y="1528686"/>
                <a:ext cx="9742287" cy="1754326"/>
              </a:xfrm>
              <a:prstGeom prst="roundRect">
                <a:avLst/>
              </a:prstGeom>
              <a:blipFill>
                <a:blip r:embed="rId3"/>
                <a:stretch>
                  <a:fillRect r="-390"/>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DDDF7EE1-CD6A-D301-CE83-7600176B1AF7}"/>
              </a:ext>
            </a:extLst>
          </p:cNvPr>
          <p:cNvSpPr txBox="1"/>
          <p:nvPr/>
        </p:nvSpPr>
        <p:spPr>
          <a:xfrm>
            <a:off x="2672574" y="3574988"/>
            <a:ext cx="6846848" cy="1754326"/>
          </a:xfrm>
          <a:prstGeom prst="rect">
            <a:avLst/>
          </a:prstGeom>
          <a:noFill/>
        </p:spPr>
        <p:txBody>
          <a:bodyPr wrap="square" rtlCol="0">
            <a:spAutoFit/>
          </a:bodyPr>
          <a:lstStyle/>
          <a:p>
            <a:pPr algn="ctr"/>
            <a:r>
              <a:rPr kumimoji="1" lang="en-GB" altLang="zh-CN" sz="2000" b="1" dirty="0">
                <a:solidFill>
                  <a:srgbClr val="0432FF"/>
                </a:solidFill>
                <a:latin typeface="Times New Roman" panose="02020603050405020304" pitchFamily="18" charset="0"/>
                <a:cs typeface="Times New Roman" panose="02020603050405020304" pitchFamily="18" charset="0"/>
              </a:rPr>
              <a:t>Ye Ji</a:t>
            </a:r>
            <a:r>
              <a:rPr kumimoji="1" lang="en-GB" altLang="zh-CN" sz="2000" dirty="0">
                <a:latin typeface="Times New Roman" panose="02020603050405020304" pitchFamily="18" charset="0"/>
                <a:cs typeface="Times New Roman" panose="02020603050405020304" pitchFamily="18" charset="0"/>
              </a:rPr>
              <a:t>, Meng</a:t>
            </a:r>
            <a:r>
              <a:rPr kumimoji="1" lang="en-US" altLang="zh-CN" sz="2000" dirty="0">
                <a:latin typeface="Times New Roman" panose="02020603050405020304" pitchFamily="18" charset="0"/>
                <a:cs typeface="Times New Roman" panose="02020603050405020304" pitchFamily="18" charset="0"/>
              </a:rPr>
              <a:t>-Y</a:t>
            </a:r>
            <a:r>
              <a:rPr kumimoji="1" lang="en-GB" altLang="zh-CN" sz="2000" dirty="0">
                <a:latin typeface="Times New Roman" panose="02020603050405020304" pitchFamily="18" charset="0"/>
                <a:cs typeface="Times New Roman" panose="02020603050405020304" pitchFamily="18" charset="0"/>
              </a:rPr>
              <a:t>un Wang, Yu Wang, Chun-Gang Zhu*</a:t>
            </a:r>
          </a:p>
          <a:p>
            <a:pPr algn="ctr"/>
            <a:endParaRPr kumimoji="1" lang="en-GB" altLang="zh-CN" dirty="0">
              <a:latin typeface="Times New Roman" panose="02020603050405020304" pitchFamily="18" charset="0"/>
              <a:cs typeface="Times New Roman" panose="02020603050405020304" pitchFamily="18" charset="0"/>
            </a:endParaRPr>
          </a:p>
          <a:p>
            <a:pPr algn="ctr"/>
            <a:r>
              <a:rPr kumimoji="1" lang="en-GB" altLang="zh-CN" dirty="0">
                <a:latin typeface="Times New Roman" panose="02020603050405020304" pitchFamily="18" charset="0"/>
                <a:cs typeface="Times New Roman" panose="02020603050405020304" pitchFamily="18" charset="0"/>
              </a:rPr>
              <a:t>﻿</a:t>
            </a:r>
            <a:r>
              <a:rPr kumimoji="1" lang="en-GB" altLang="zh-CN" sz="1600" dirty="0">
                <a:latin typeface="Times New Roman" panose="02020603050405020304" pitchFamily="18" charset="0"/>
                <a:cs typeface="Times New Roman" panose="02020603050405020304" pitchFamily="18" charset="0"/>
              </a:rPr>
              <a:t>Institute of Computational Science, School of Mathematical Sciences</a:t>
            </a:r>
          </a:p>
          <a:p>
            <a:pPr algn="ctr"/>
            <a:r>
              <a:rPr kumimoji="1" lang="en-GB" altLang="zh-CN" sz="1600" dirty="0">
                <a:latin typeface="Times New Roman" panose="02020603050405020304" pitchFamily="18" charset="0"/>
                <a:cs typeface="Times New Roman" panose="02020603050405020304" pitchFamily="18" charset="0"/>
              </a:rPr>
              <a:t>Dalian University of Technology, Dalian, China</a:t>
            </a:r>
          </a:p>
          <a:p>
            <a:pPr algn="ctr"/>
            <a:endParaRPr kumimoji="1" lang="en-GB" altLang="zh-CN" dirty="0">
              <a:latin typeface="Times New Roman" panose="02020603050405020304" pitchFamily="18" charset="0"/>
              <a:cs typeface="Times New Roman" panose="02020603050405020304" pitchFamily="18" charset="0"/>
            </a:endParaRPr>
          </a:p>
          <a:p>
            <a:pPr algn="ctr"/>
            <a:r>
              <a:rPr kumimoji="1" lang="en-GB" altLang="zh-CN" dirty="0">
                <a:latin typeface="Times New Roman" panose="02020603050405020304" pitchFamily="18" charset="0"/>
                <a:cs typeface="Times New Roman" panose="02020603050405020304" pitchFamily="18" charset="0"/>
              </a:rPr>
              <a:t>﻿June 29, 2022</a:t>
            </a:r>
          </a:p>
        </p:txBody>
      </p:sp>
      <p:grpSp>
        <p:nvGrpSpPr>
          <p:cNvPr id="24" name="组合 23">
            <a:extLst>
              <a:ext uri="{FF2B5EF4-FFF2-40B4-BE49-F238E27FC236}">
                <a16:creationId xmlns:a16="http://schemas.microsoft.com/office/drawing/2014/main" id="{17554750-F4BB-C1AE-3E06-626F96176A1A}"/>
              </a:ext>
            </a:extLst>
          </p:cNvPr>
          <p:cNvGrpSpPr/>
          <p:nvPr/>
        </p:nvGrpSpPr>
        <p:grpSpPr>
          <a:xfrm>
            <a:off x="-18685" y="6467061"/>
            <a:ext cx="12210685" cy="412441"/>
            <a:chOff x="-18685" y="6467061"/>
            <a:chExt cx="12210685" cy="412441"/>
          </a:xfrm>
        </p:grpSpPr>
        <p:pic>
          <p:nvPicPr>
            <p:cNvPr id="7" name="图片 6">
              <a:extLst>
                <a:ext uri="{FF2B5EF4-FFF2-40B4-BE49-F238E27FC236}">
                  <a16:creationId xmlns:a16="http://schemas.microsoft.com/office/drawing/2014/main" id="{B9ADBF4A-D759-67C9-D399-77EC0BA7EC22}"/>
                </a:ext>
              </a:extLst>
            </p:cNvPr>
            <p:cNvPicPr>
              <a:picLocks noChangeAspect="1"/>
            </p:cNvPicPr>
            <p:nvPr/>
          </p:nvPicPr>
          <p:blipFill>
            <a:blip r:embed="rId4"/>
            <a:stretch>
              <a:fillRect/>
            </a:stretch>
          </p:blipFill>
          <p:spPr>
            <a:xfrm>
              <a:off x="6096000" y="6467061"/>
              <a:ext cx="6096000" cy="412441"/>
            </a:xfrm>
            <a:prstGeom prst="rect">
              <a:avLst/>
            </a:prstGeom>
          </p:spPr>
        </p:pic>
        <p:pic>
          <p:nvPicPr>
            <p:cNvPr id="8" name="图片 7">
              <a:extLst>
                <a:ext uri="{FF2B5EF4-FFF2-40B4-BE49-F238E27FC236}">
                  <a16:creationId xmlns:a16="http://schemas.microsoft.com/office/drawing/2014/main" id="{889706AD-F924-DD6B-D38F-CD9E8641250E}"/>
                </a:ext>
              </a:extLst>
            </p:cNvPr>
            <p:cNvPicPr>
              <a:picLocks noChangeAspect="1"/>
            </p:cNvPicPr>
            <p:nvPr/>
          </p:nvPicPr>
          <p:blipFill>
            <a:blip r:embed="rId5"/>
            <a:stretch>
              <a:fillRect/>
            </a:stretch>
          </p:blipFill>
          <p:spPr>
            <a:xfrm>
              <a:off x="-18685" y="6467061"/>
              <a:ext cx="6114683" cy="412441"/>
            </a:xfrm>
            <a:prstGeom prst="rect">
              <a:avLst/>
            </a:prstGeom>
          </p:spPr>
        </p:pic>
        <p:sp>
          <p:nvSpPr>
            <p:cNvPr id="13" name="文本框 12">
              <a:extLst>
                <a:ext uri="{FF2B5EF4-FFF2-40B4-BE49-F238E27FC236}">
                  <a16:creationId xmlns:a16="http://schemas.microsoft.com/office/drawing/2014/main" id="{A4491C15-B2B2-D2E3-6FC0-085285ABDE36}"/>
                </a:ext>
              </a:extLst>
            </p:cNvPr>
            <p:cNvSpPr txBox="1"/>
            <p:nvPr/>
          </p:nvSpPr>
          <p:spPr>
            <a:xfrm>
              <a:off x="189570" y="6498372"/>
              <a:ext cx="3401122" cy="338554"/>
            </a:xfrm>
            <a:prstGeom prst="rect">
              <a:avLst/>
            </a:prstGeom>
            <a:noFill/>
          </p:spPr>
          <p:txBody>
            <a:bodyPr wrap="square" rtlCol="0" anchor="ctr">
              <a:spAutoFit/>
            </a:bodyPr>
            <a:lstStyle/>
            <a:p>
              <a:pPr algn="ctr"/>
              <a:r>
                <a:rPr kumimoji="1" lang="nl-NL" altLang="zh-CN" sz="1600">
                  <a:solidFill>
                    <a:schemeClr val="bg1"/>
                  </a:solidFill>
                  <a:latin typeface="Times New Roman" panose="02020603050405020304" pitchFamily="18" charset="0"/>
                  <a:cs typeface="Times New Roman" panose="02020603050405020304" pitchFamily="18" charset="0"/>
                </a:rPr>
                <a:t>Dalian University of Technology, Ye Ji</a:t>
              </a:r>
              <a:endParaRPr kumimoji="1" lang="zh-CN" altLang="en-US" sz="1600">
                <a:solidFill>
                  <a:schemeClr val="bg1"/>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AF80AC3-D900-C6B0-73A7-E2AAD9C2402F}"/>
                </a:ext>
              </a:extLst>
            </p:cNvPr>
            <p:cNvSpPr txBox="1"/>
            <p:nvPr/>
          </p:nvSpPr>
          <p:spPr>
            <a:xfrm>
              <a:off x="4040573" y="6498372"/>
              <a:ext cx="1409386" cy="338554"/>
            </a:xfrm>
            <a:prstGeom prst="rect">
              <a:avLst/>
            </a:prstGeom>
            <a:noFill/>
          </p:spPr>
          <p:txBody>
            <a:bodyPr wrap="square" rtlCol="0" anchor="ctr">
              <a:spAutoFit/>
            </a:bodyPr>
            <a:lstStyle/>
            <a:p>
              <a:pPr algn="ctr"/>
              <a:r>
                <a:rPr kumimoji="1" lang="nl-NL" altLang="zh-CN" sz="1600">
                  <a:solidFill>
                    <a:schemeClr val="bg1"/>
                  </a:solidFill>
                  <a:latin typeface="Times New Roman" panose="02020603050405020304" pitchFamily="18" charset="0"/>
                  <a:cs typeface="Times New Roman" panose="02020603050405020304" pitchFamily="18" charset="0"/>
                </a:rPr>
                <a:t>June 29, 2022</a:t>
              </a:r>
              <a:endParaRPr kumimoji="1" lang="zh-CN" altLang="en-US" sz="160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4AF11720-8B90-8ECA-C85A-C40FF9592F2B}"/>
                    </a:ext>
                  </a:extLst>
                </p:cNvPr>
                <p:cNvSpPr txBox="1"/>
                <p:nvPr/>
              </p:nvSpPr>
              <p:spPr>
                <a:xfrm>
                  <a:off x="6160519" y="6495583"/>
                  <a:ext cx="5841911" cy="338554"/>
                </a:xfrm>
                <a:prstGeom prst="rect">
                  <a:avLst/>
                </a:prstGeom>
                <a:noFill/>
              </p:spPr>
              <p:txBody>
                <a:bodyPr wrap="square" rtlCol="0" anchor="ctr">
                  <a:spAutoFit/>
                </a:bodyPr>
                <a:lstStyle/>
                <a:p>
                  <a:pPr algn="ctr"/>
                  <a:r>
                    <a:rPr kumimoji="1" lang="nl-NL" altLang="zh-CN" sz="1600" dirty="0">
                      <a:solidFill>
                        <a:schemeClr val="bg1"/>
                      </a:solidFill>
                      <a:latin typeface="Times New Roman" panose="02020603050405020304" pitchFamily="18" charset="0"/>
                      <a:cs typeface="Times New Roman" panose="02020603050405020304" pitchFamily="18" charset="0"/>
                    </a:rPr>
                    <a:t>﻿</a:t>
                  </a: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1/3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15" name="文本框 14">
                  <a:extLst>
                    <a:ext uri="{FF2B5EF4-FFF2-40B4-BE49-F238E27FC236}">
                      <a16:creationId xmlns:a16="http://schemas.microsoft.com/office/drawing/2014/main" id="{4AF11720-8B90-8ECA-C85A-C40FF9592F2B}"/>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6"/>
                  <a:stretch>
                    <a:fillRect t="-3571" b="-17857"/>
                  </a:stretch>
                </a:blipFill>
              </p:spPr>
              <p:txBody>
                <a:bodyPr/>
                <a:lstStyle/>
                <a:p>
                  <a:r>
                    <a:rPr lang="zh-CN" altLang="en-US">
                      <a:noFill/>
                    </a:rPr>
                    <a:t> </a:t>
                  </a:r>
                </a:p>
              </p:txBody>
            </p:sp>
          </mc:Fallback>
        </mc:AlternateContent>
      </p:grpSp>
      <p:grpSp>
        <p:nvGrpSpPr>
          <p:cNvPr id="23" name="组合 22">
            <a:extLst>
              <a:ext uri="{FF2B5EF4-FFF2-40B4-BE49-F238E27FC236}">
                <a16:creationId xmlns:a16="http://schemas.microsoft.com/office/drawing/2014/main" id="{768170FE-D635-EEBC-96F4-A15668C9AF95}"/>
              </a:ext>
            </a:extLst>
          </p:cNvPr>
          <p:cNvGrpSpPr/>
          <p:nvPr/>
        </p:nvGrpSpPr>
        <p:grpSpPr>
          <a:xfrm>
            <a:off x="1" y="-11151"/>
            <a:ext cx="12191999" cy="589478"/>
            <a:chOff x="1" y="-11151"/>
            <a:chExt cx="12191999" cy="589478"/>
          </a:xfrm>
        </p:grpSpPr>
        <p:pic>
          <p:nvPicPr>
            <p:cNvPr id="4" name="图片 3">
              <a:extLst>
                <a:ext uri="{FF2B5EF4-FFF2-40B4-BE49-F238E27FC236}">
                  <a16:creationId xmlns:a16="http://schemas.microsoft.com/office/drawing/2014/main" id="{8583BB9D-81D0-DC2C-8CC3-97DC08BA948E}"/>
                </a:ext>
              </a:extLst>
            </p:cNvPr>
            <p:cNvPicPr>
              <a:picLocks noChangeAspect="1"/>
            </p:cNvPicPr>
            <p:nvPr/>
          </p:nvPicPr>
          <p:blipFill>
            <a:blip r:embed="rId7"/>
            <a:stretch>
              <a:fillRect/>
            </a:stretch>
          </p:blipFill>
          <p:spPr>
            <a:xfrm>
              <a:off x="1" y="-11151"/>
              <a:ext cx="2297150" cy="589478"/>
            </a:xfrm>
            <a:prstGeom prst="rect">
              <a:avLst/>
            </a:prstGeom>
          </p:spPr>
        </p:pic>
        <p:grpSp>
          <p:nvGrpSpPr>
            <p:cNvPr id="22" name="组合 21">
              <a:extLst>
                <a:ext uri="{FF2B5EF4-FFF2-40B4-BE49-F238E27FC236}">
                  <a16:creationId xmlns:a16="http://schemas.microsoft.com/office/drawing/2014/main" id="{E54EDCC9-9103-7CB0-CE0F-23C393E07971}"/>
                </a:ext>
              </a:extLst>
            </p:cNvPr>
            <p:cNvGrpSpPr/>
            <p:nvPr/>
          </p:nvGrpSpPr>
          <p:grpSpPr>
            <a:xfrm>
              <a:off x="2297152" y="-11150"/>
              <a:ext cx="9894848" cy="558166"/>
              <a:chOff x="2297152" y="-11150"/>
              <a:chExt cx="9894848" cy="558166"/>
            </a:xfrm>
          </p:grpSpPr>
          <p:pic>
            <p:nvPicPr>
              <p:cNvPr id="5" name="图片 4">
                <a:extLst>
                  <a:ext uri="{FF2B5EF4-FFF2-40B4-BE49-F238E27FC236}">
                    <a16:creationId xmlns:a16="http://schemas.microsoft.com/office/drawing/2014/main" id="{6D75DF38-10C2-BB4D-8FF9-4FD3358F5B90}"/>
                  </a:ext>
                </a:extLst>
              </p:cNvPr>
              <p:cNvPicPr>
                <a:picLocks noChangeAspect="1"/>
              </p:cNvPicPr>
              <p:nvPr/>
            </p:nvPicPr>
            <p:blipFill>
              <a:blip r:embed="rId5"/>
              <a:stretch>
                <a:fillRect/>
              </a:stretch>
            </p:blipFill>
            <p:spPr>
              <a:xfrm>
                <a:off x="2297152" y="-11150"/>
                <a:ext cx="6334992" cy="558166"/>
              </a:xfrm>
              <a:prstGeom prst="rect">
                <a:avLst/>
              </a:prstGeom>
            </p:spPr>
          </p:pic>
          <p:pic>
            <p:nvPicPr>
              <p:cNvPr id="6" name="图片 5">
                <a:extLst>
                  <a:ext uri="{FF2B5EF4-FFF2-40B4-BE49-F238E27FC236}">
                    <a16:creationId xmlns:a16="http://schemas.microsoft.com/office/drawing/2014/main" id="{90B22F74-58D8-6D94-491F-9E4857FFF0A9}"/>
                  </a:ext>
                </a:extLst>
              </p:cNvPr>
              <p:cNvPicPr>
                <a:picLocks noChangeAspect="1"/>
              </p:cNvPicPr>
              <p:nvPr/>
            </p:nvPicPr>
            <p:blipFill>
              <a:blip r:embed="rId8"/>
              <a:stretch>
                <a:fillRect/>
              </a:stretch>
            </p:blipFill>
            <p:spPr>
              <a:xfrm>
                <a:off x="8632144" y="-11150"/>
                <a:ext cx="3559856" cy="558166"/>
              </a:xfrm>
              <a:prstGeom prst="rect">
                <a:avLst/>
              </a:prstGeom>
            </p:spPr>
          </p:pic>
          <p:sp>
            <p:nvSpPr>
              <p:cNvPr id="17" name="文本框 16">
                <a:extLst>
                  <a:ext uri="{FF2B5EF4-FFF2-40B4-BE49-F238E27FC236}">
                    <a16:creationId xmlns:a16="http://schemas.microsoft.com/office/drawing/2014/main" id="{AD7B0490-C696-37EF-643E-C26394D26ED6}"/>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Introduction</a:t>
                </a:r>
              </a:p>
            </p:txBody>
          </p:sp>
          <p:sp>
            <p:nvSpPr>
              <p:cNvPr id="18" name="矩形 17">
                <a:extLst>
                  <a:ext uri="{FF2B5EF4-FFF2-40B4-BE49-F238E27FC236}">
                    <a16:creationId xmlns:a16="http://schemas.microsoft.com/office/drawing/2014/main" id="{716B6E15-BCE0-7D24-04BD-BDE0A1C8ED0D}"/>
                  </a:ext>
                </a:extLst>
              </p:cNvPr>
              <p:cNvSpPr/>
              <p:nvPr/>
            </p:nvSpPr>
            <p:spPr>
              <a:xfrm>
                <a:off x="3723151" y="77324"/>
                <a:ext cx="142218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Related work</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D14F7632-04FC-D9CD-8FFC-02FC25587DEB}"/>
                  </a:ext>
                </a:extLst>
              </p:cNvPr>
              <p:cNvSpPr/>
              <p:nvPr/>
            </p:nvSpPr>
            <p:spPr>
              <a:xfrm>
                <a:off x="5056347" y="71659"/>
                <a:ext cx="1428596"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Methodology</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7CF3A5DF-7BB1-F42F-8DFF-FD6C47F052F7}"/>
                  </a:ext>
                </a:extLst>
              </p:cNvPr>
              <p:cNvSpPr/>
              <p:nvPr/>
            </p:nvSpPr>
            <p:spPr>
              <a:xfrm>
                <a:off x="6456570" y="77324"/>
                <a:ext cx="864339"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Results</a:t>
                </a:r>
              </a:p>
            </p:txBody>
          </p:sp>
          <p:sp>
            <p:nvSpPr>
              <p:cNvPr id="21" name="矩形 20">
                <a:extLst>
                  <a:ext uri="{FF2B5EF4-FFF2-40B4-BE49-F238E27FC236}">
                    <a16:creationId xmlns:a16="http://schemas.microsoft.com/office/drawing/2014/main" id="{635B79C5-9DED-A4F7-8E1E-6317D0660660}"/>
                  </a:ext>
                </a:extLst>
              </p:cNvPr>
              <p:cNvSpPr/>
              <p:nvPr/>
            </p:nvSpPr>
            <p:spPr>
              <a:xfrm>
                <a:off x="7284966" y="88475"/>
                <a:ext cx="1326004" cy="369332"/>
              </a:xfrm>
              <a:prstGeom prst="rect">
                <a:avLst/>
              </a:prstGeom>
            </p:spPr>
            <p:txBody>
              <a:bodyPr wrap="none">
                <a:spAutoFit/>
              </a:bodyPr>
              <a:lstStyle/>
              <a:p>
                <a:pPr algn="ctr"/>
                <a:r>
                  <a:rPr kumimoji="1" lang="nl-NL" altLang="zh-CN">
                    <a:solidFill>
                      <a:schemeClr val="bg1"/>
                    </a:solidFill>
                    <a:latin typeface="Times New Roman" panose="02020603050405020304" pitchFamily="18" charset="0"/>
                    <a:cs typeface="Times New Roman" panose="02020603050405020304" pitchFamily="18" charset="0"/>
                  </a:rPr>
                  <a:t>Conclusions</a:t>
                </a:r>
              </a:p>
            </p:txBody>
          </p:sp>
        </p:grpSp>
      </p:grpSp>
    </p:spTree>
    <p:extLst>
      <p:ext uri="{BB962C8B-B14F-4D97-AF65-F5344CB8AC3E}">
        <p14:creationId xmlns:p14="http://schemas.microsoft.com/office/powerpoint/2010/main" val="297148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1EFCAD2-E35E-425E-9700-060B2866FE87}"/>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BAA491DA-74B0-82B7-9346-4CDEF5E9BBEB}"/>
                </a:ext>
              </a:extLst>
            </p:cNvPr>
            <p:cNvPicPr>
              <a:picLocks noChangeAspect="1"/>
            </p:cNvPicPr>
            <p:nvPr/>
          </p:nvPicPr>
          <p:blipFill>
            <a:blip r:embed="rId2"/>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57F1C4EF-84B4-97AB-ECF2-A3CC0DF46964}"/>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0B9E1C1D-B174-A657-64C7-39544A3E2FB8}"/>
                  </a:ext>
                </a:extLst>
              </p:cNvPr>
              <p:cNvPicPr>
                <a:picLocks noChangeAspect="1"/>
              </p:cNvPicPr>
              <p:nvPr/>
            </p:nvPicPr>
            <p:blipFill>
              <a:blip r:embed="rId3"/>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9B24F13A-E5B9-26F3-EC4D-5841067A00BD}"/>
                  </a:ext>
                </a:extLst>
              </p:cNvPr>
              <p:cNvPicPr>
                <a:picLocks noChangeAspect="1"/>
              </p:cNvPicPr>
              <p:nvPr/>
            </p:nvPicPr>
            <p:blipFill>
              <a:blip r:embed="rId4"/>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7BBCC6CB-BB9D-05B7-E2E7-C6652B3990DA}"/>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F145E0E2-8117-8059-9111-5C5547D5A3DE}"/>
                  </a:ext>
                </a:extLst>
              </p:cNvPr>
              <p:cNvSpPr/>
              <p:nvPr/>
            </p:nvSpPr>
            <p:spPr>
              <a:xfrm>
                <a:off x="3723151" y="77324"/>
                <a:ext cx="142218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Related work</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F29C32BD-0D74-1B06-C9A3-5B3F4EEF9024}"/>
                  </a:ext>
                </a:extLst>
              </p:cNvPr>
              <p:cNvSpPr/>
              <p:nvPr/>
            </p:nvSpPr>
            <p:spPr>
              <a:xfrm>
                <a:off x="5056347" y="71659"/>
                <a:ext cx="1428596"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Methodology</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89418CF8-7240-B55A-F758-E9C8326DDAED}"/>
                  </a:ext>
                </a:extLst>
              </p:cNvPr>
              <p:cNvSpPr/>
              <p:nvPr/>
            </p:nvSpPr>
            <p:spPr>
              <a:xfrm>
                <a:off x="6456570" y="77324"/>
                <a:ext cx="864339"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255BF29F-9737-2842-161D-A564D317474F}"/>
                  </a:ext>
                </a:extLst>
              </p:cNvPr>
              <p:cNvSpPr/>
              <p:nvPr/>
            </p:nvSpPr>
            <p:spPr>
              <a:xfrm>
                <a:off x="7284966" y="88475"/>
                <a:ext cx="1326004" cy="369332"/>
              </a:xfrm>
              <a:prstGeom prst="rect">
                <a:avLst/>
              </a:prstGeom>
            </p:spPr>
            <p:txBody>
              <a:bodyPr wrap="none">
                <a:spAutoFit/>
              </a:bodyPr>
              <a:lstStyle/>
              <a:p>
                <a:pPr algn="ctr"/>
                <a:r>
                  <a:rPr kumimoji="1" lang="nl-NL"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14" name="组合 13">
            <a:extLst>
              <a:ext uri="{FF2B5EF4-FFF2-40B4-BE49-F238E27FC236}">
                <a16:creationId xmlns:a16="http://schemas.microsoft.com/office/drawing/2014/main" id="{621DEE48-A2FB-4B96-A48D-1305942112FF}"/>
              </a:ext>
            </a:extLst>
          </p:cNvPr>
          <p:cNvGrpSpPr/>
          <p:nvPr/>
        </p:nvGrpSpPr>
        <p:grpSpPr>
          <a:xfrm>
            <a:off x="-18685" y="6467061"/>
            <a:ext cx="12210685" cy="412441"/>
            <a:chOff x="-18685" y="6467061"/>
            <a:chExt cx="12210685" cy="412441"/>
          </a:xfrm>
        </p:grpSpPr>
        <p:pic>
          <p:nvPicPr>
            <p:cNvPr id="15" name="图片 14">
              <a:extLst>
                <a:ext uri="{FF2B5EF4-FFF2-40B4-BE49-F238E27FC236}">
                  <a16:creationId xmlns:a16="http://schemas.microsoft.com/office/drawing/2014/main" id="{C8F24D5D-5E3E-8ECC-B301-0AA069984957}"/>
                </a:ext>
              </a:extLst>
            </p:cNvPr>
            <p:cNvPicPr>
              <a:picLocks noChangeAspect="1"/>
            </p:cNvPicPr>
            <p:nvPr/>
          </p:nvPicPr>
          <p:blipFill>
            <a:blip r:embed="rId5"/>
            <a:stretch>
              <a:fillRect/>
            </a:stretch>
          </p:blipFill>
          <p:spPr>
            <a:xfrm>
              <a:off x="6096000" y="6467061"/>
              <a:ext cx="6096000" cy="412441"/>
            </a:xfrm>
            <a:prstGeom prst="rect">
              <a:avLst/>
            </a:prstGeom>
          </p:spPr>
        </p:pic>
        <p:pic>
          <p:nvPicPr>
            <p:cNvPr id="16" name="图片 15">
              <a:extLst>
                <a:ext uri="{FF2B5EF4-FFF2-40B4-BE49-F238E27FC236}">
                  <a16:creationId xmlns:a16="http://schemas.microsoft.com/office/drawing/2014/main" id="{89FBC6DF-FCEC-C55A-D3C3-BC07DE7BE043}"/>
                </a:ext>
              </a:extLst>
            </p:cNvPr>
            <p:cNvPicPr>
              <a:picLocks noChangeAspect="1"/>
            </p:cNvPicPr>
            <p:nvPr/>
          </p:nvPicPr>
          <p:blipFill>
            <a:blip r:embed="rId3"/>
            <a:stretch>
              <a:fillRect/>
            </a:stretch>
          </p:blipFill>
          <p:spPr>
            <a:xfrm>
              <a:off x="-18685" y="6467061"/>
              <a:ext cx="6114683" cy="412441"/>
            </a:xfrm>
            <a:prstGeom prst="rect">
              <a:avLst/>
            </a:prstGeom>
          </p:spPr>
        </p:pic>
        <p:sp>
          <p:nvSpPr>
            <p:cNvPr id="17" name="文本框 16">
              <a:extLst>
                <a:ext uri="{FF2B5EF4-FFF2-40B4-BE49-F238E27FC236}">
                  <a16:creationId xmlns:a16="http://schemas.microsoft.com/office/drawing/2014/main" id="{2BF883B2-0B14-C6DE-2161-E82A53C202D7}"/>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18" name="文本框 17">
              <a:extLst>
                <a:ext uri="{FF2B5EF4-FFF2-40B4-BE49-F238E27FC236}">
                  <a16:creationId xmlns:a16="http://schemas.microsoft.com/office/drawing/2014/main" id="{9AE48756-C01E-0905-21E6-5551BB5F1C63}"/>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ACFF0402-CEE4-B00B-FE8B-7566F068AA8F}"/>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10</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19" name="文本框 18">
                  <a:extLst>
                    <a:ext uri="{FF2B5EF4-FFF2-40B4-BE49-F238E27FC236}">
                      <a16:creationId xmlns:a16="http://schemas.microsoft.com/office/drawing/2014/main" id="{ACFF0402-CEE4-B00B-FE8B-7566F068AA8F}"/>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6"/>
                  <a:stretch>
                    <a:fillRect l="-217" t="-3571" b="-17857"/>
                  </a:stretch>
                </a:blipFill>
              </p:spPr>
              <p:txBody>
                <a:bodyPr/>
                <a:lstStyle/>
                <a:p>
                  <a:r>
                    <a:rPr lang="zh-CN" altLang="en-US">
                      <a:noFill/>
                    </a:rPr>
                    <a:t> </a:t>
                  </a:r>
                </a:p>
              </p:txBody>
            </p:sp>
          </mc:Fallback>
        </mc:AlternateContent>
      </p:grpSp>
      <p:sp>
        <p:nvSpPr>
          <p:cNvPr id="20" name="文本框 19">
            <a:extLst>
              <a:ext uri="{FF2B5EF4-FFF2-40B4-BE49-F238E27FC236}">
                <a16:creationId xmlns:a16="http://schemas.microsoft.com/office/drawing/2014/main" id="{CAEAEFEE-D842-0930-58B5-B1A960F0AFAA}"/>
              </a:ext>
            </a:extLst>
          </p:cNvPr>
          <p:cNvSpPr txBox="1"/>
          <p:nvPr/>
        </p:nvSpPr>
        <p:spPr>
          <a:xfrm>
            <a:off x="698196" y="1403406"/>
            <a:ext cx="10144898" cy="4269887"/>
          </a:xfrm>
          <a:prstGeom prst="rect">
            <a:avLst/>
          </a:prstGeom>
          <a:noFill/>
        </p:spPr>
        <p:txBody>
          <a:bodyPr wrap="square" rtlCol="0">
            <a:spAutoFit/>
          </a:bodyPr>
          <a:lstStyle/>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Introduction</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Related work</a:t>
            </a:r>
          </a:p>
          <a:p>
            <a:pPr>
              <a:lnSpc>
                <a:spcPct val="200000"/>
              </a:lnSpc>
            </a:pPr>
            <a:r>
              <a:rPr lang="en-GB" sz="2800" dirty="0">
                <a:solidFill>
                  <a:schemeClr val="accent1">
                    <a:lumMod val="75000"/>
                  </a:schemeClr>
                </a:solidFill>
                <a:latin typeface="Times New Roman" panose="02020603050405020304" pitchFamily="18" charset="0"/>
                <a:cs typeface="Times New Roman" panose="02020603050405020304" pitchFamily="18" charset="0"/>
              </a:rPr>
              <a:t>Methodology</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Experimental results and comparisons</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Conclusions and future work</a:t>
            </a:r>
          </a:p>
        </p:txBody>
      </p:sp>
      <p:grpSp>
        <p:nvGrpSpPr>
          <p:cNvPr id="21" name="组合 20">
            <a:extLst>
              <a:ext uri="{FF2B5EF4-FFF2-40B4-BE49-F238E27FC236}">
                <a16:creationId xmlns:a16="http://schemas.microsoft.com/office/drawing/2014/main" id="{B569DADB-FEF8-2ECD-3202-5353C1ABF8B4}"/>
              </a:ext>
            </a:extLst>
          </p:cNvPr>
          <p:cNvGrpSpPr/>
          <p:nvPr/>
        </p:nvGrpSpPr>
        <p:grpSpPr>
          <a:xfrm>
            <a:off x="-18686" y="534950"/>
            <a:ext cx="12210685" cy="517835"/>
            <a:chOff x="-18686" y="534950"/>
            <a:chExt cx="12210685" cy="517835"/>
          </a:xfrm>
        </p:grpSpPr>
        <p:pic>
          <p:nvPicPr>
            <p:cNvPr id="22" name="图片 21">
              <a:extLst>
                <a:ext uri="{FF2B5EF4-FFF2-40B4-BE49-F238E27FC236}">
                  <a16:creationId xmlns:a16="http://schemas.microsoft.com/office/drawing/2014/main" id="{EEFBE0BC-711D-EEB5-EBCD-0B54CF9D6D3D}"/>
                </a:ext>
              </a:extLst>
            </p:cNvPr>
            <p:cNvPicPr>
              <a:picLocks noChangeAspect="1"/>
            </p:cNvPicPr>
            <p:nvPr/>
          </p:nvPicPr>
          <p:blipFill>
            <a:blip r:embed="rId7"/>
            <a:stretch>
              <a:fillRect/>
            </a:stretch>
          </p:blipFill>
          <p:spPr>
            <a:xfrm>
              <a:off x="-18686" y="534950"/>
              <a:ext cx="12210685" cy="517835"/>
            </a:xfrm>
            <a:prstGeom prst="rect">
              <a:avLst/>
            </a:prstGeom>
          </p:spPr>
        </p:pic>
        <p:sp>
          <p:nvSpPr>
            <p:cNvPr id="23" name="文本框 22">
              <a:extLst>
                <a:ext uri="{FF2B5EF4-FFF2-40B4-BE49-F238E27FC236}">
                  <a16:creationId xmlns:a16="http://schemas.microsoft.com/office/drawing/2014/main" id="{BE4E1575-8D5F-4D77-0887-27B2EAFF8113}"/>
                </a:ext>
              </a:extLst>
            </p:cNvPr>
            <p:cNvSpPr txBox="1"/>
            <p:nvPr/>
          </p:nvSpPr>
          <p:spPr>
            <a:xfrm>
              <a:off x="353838" y="576913"/>
              <a:ext cx="4106951"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Catalogue</a:t>
              </a:r>
            </a:p>
          </p:txBody>
        </p:sp>
      </p:grpSp>
    </p:spTree>
    <p:extLst>
      <p:ext uri="{BB962C8B-B14F-4D97-AF65-F5344CB8AC3E}">
        <p14:creationId xmlns:p14="http://schemas.microsoft.com/office/powerpoint/2010/main" val="2438178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1</a:t>
                  </a:r>
                  <a:r>
                    <a:rPr kumimoji="1" lang="en-GB" altLang="zh-CN" sz="1600" dirty="0">
                      <a:solidFill>
                        <a:schemeClr val="bg1"/>
                      </a:solidFill>
                      <a:latin typeface="Times New Roman" panose="02020603050405020304" pitchFamily="18" charset="0"/>
                      <a:cs typeface="Times New Roman" panose="02020603050405020304" pitchFamily="18" charset="0"/>
                    </a:rPr>
                    <a:t>1/3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E45CC04B-B09B-CB4A-A264-3253831A0138}"/>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2B974AC2-31FF-58D1-5D0A-A7BFBB11183A}"/>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41A34684-40A2-B2AF-90FB-F625B0D99B09}"/>
                </a:ext>
              </a:extLst>
            </p:cNvPr>
            <p:cNvSpPr txBox="1"/>
            <p:nvPr/>
          </p:nvSpPr>
          <p:spPr>
            <a:xfrm>
              <a:off x="353839" y="576913"/>
              <a:ext cx="4894566"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Model problem: Poisson’s equation</a:t>
              </a:r>
            </a:p>
          </p:txBody>
        </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95F6240-8A7D-6DE7-C09A-8FD8F637C7CE}"/>
                  </a:ext>
                </a:extLst>
              </p:cNvPr>
              <p:cNvSpPr txBox="1"/>
              <p:nvPr/>
            </p:nvSpPr>
            <p:spPr>
              <a:xfrm>
                <a:off x="462660" y="1276102"/>
                <a:ext cx="11311806" cy="4967642"/>
              </a:xfrm>
              <a:prstGeom prst="rect">
                <a:avLst/>
              </a:prstGeom>
              <a:noFill/>
            </p:spPr>
            <p:txBody>
              <a:bodyPr wrap="square" rtlCol="0">
                <a:spAutoFit/>
              </a:bodyPr>
              <a:lstStyle/>
              <a:p>
                <a:pPr marL="285750" indent="-28575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Poisson’s equation with homogeneous Dirichlet boundary conditions:</a:t>
                </a:r>
                <a:endParaRPr kumimoji="1" lang="en-GB"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dist">
                  <a:lnSpc>
                    <a:spcPct val="125000"/>
                  </a:lnSpc>
                  <a:buClr>
                    <a:srgbClr val="0765B6"/>
                  </a:buClr>
                </a:pPr>
                <a14:m>
                  <m:oMathPara xmlns:m="http://schemas.openxmlformats.org/officeDocument/2006/math">
                    <m:oMathParaPr>
                      <m:jc m:val="centerGroup"/>
                    </m:oMathParaPr>
                    <m:oMath xmlns:m="http://schemas.openxmlformats.org/officeDocument/2006/math">
                      <m:d>
                        <m:dPr>
                          <m:begChr m:val="{"/>
                          <m:endChr m:val=""/>
                          <m:ctrlPr>
                            <a:rPr kumimoji="1" lang="en-GB" altLang="zh-CN" sz="2000" i="1" smtClean="0">
                              <a:latin typeface="Cambria Math" panose="02040503050406030204" pitchFamily="18" charset="0"/>
                              <a:cs typeface="Times New Roman" panose="02020603050405020304" pitchFamily="18" charset="0"/>
                            </a:rPr>
                          </m:ctrlPr>
                        </m:dPr>
                        <m:e>
                          <m:eqArr>
                            <m:eqArrPr>
                              <m:ctrlPr>
                                <a:rPr kumimoji="1" lang="en-GB" altLang="zh-CN" sz="2000" i="1" smtClean="0">
                                  <a:latin typeface="Cambria Math" panose="02040503050406030204" pitchFamily="18" charset="0"/>
                                  <a:cs typeface="Times New Roman" panose="02020603050405020304" pitchFamily="18" charset="0"/>
                                </a:rPr>
                              </m:ctrlPr>
                            </m:eqArrPr>
                            <m:e>
                              <m:r>
                                <a:rPr kumimoji="1" lang="en-GB" altLang="zh-CN" sz="2000" b="0" i="1" smtClean="0">
                                  <a:latin typeface="Cambria Math" panose="02040503050406030204" pitchFamily="18" charset="0"/>
                                  <a:cs typeface="Times New Roman" panose="02020603050405020304" pitchFamily="18" charset="0"/>
                                </a:rPr>
                                <m:t>−</m:t>
                              </m:r>
                              <m:sSup>
                                <m:sSupPr>
                                  <m:ctrlPr>
                                    <a:rPr kumimoji="1" lang="en-GB" altLang="zh-CN" sz="2000" b="0" i="1" smtClean="0">
                                      <a:latin typeface="Cambria Math" panose="02040503050406030204" pitchFamily="18" charset="0"/>
                                      <a:cs typeface="Times New Roman" panose="02020603050405020304" pitchFamily="18" charset="0"/>
                                    </a:rPr>
                                  </m:ctrlPr>
                                </m:sSupPr>
                                <m:e>
                                  <m:r>
                                    <m:rPr>
                                      <m:sty m:val="p"/>
                                    </m:r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e>
                                <m:sup>
                                  <m:r>
                                    <a:rPr kumimoji="1" lang="en-GB" altLang="zh-CN" sz="2000" b="0" i="1" smtClean="0">
                                      <a:latin typeface="Cambria Math" panose="02040503050406030204" pitchFamily="18" charset="0"/>
                                      <a:cs typeface="Times New Roman" panose="02020603050405020304" pitchFamily="18" charset="0"/>
                                    </a:rPr>
                                    <m:t>2</m:t>
                                  </m:r>
                                </m:sup>
                              </m:sSup>
                              <m:r>
                                <a:rPr kumimoji="1" lang="en-GB" altLang="zh-CN" sz="2000" b="0" i="1" smtClean="0">
                                  <a:latin typeface="Cambria Math" panose="02040503050406030204" pitchFamily="18" charset="0"/>
                                  <a:cs typeface="Times New Roman" panose="02020603050405020304" pitchFamily="18" charset="0"/>
                                </a:rPr>
                                <m:t>𝑢</m:t>
                              </m:r>
                              <m:d>
                                <m:dPr>
                                  <m:ctrlPr>
                                    <a:rPr kumimoji="1" lang="en-GB" altLang="zh-CN" sz="2000" b="0" i="1" smtClean="0">
                                      <a:latin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cs typeface="Times New Roman" panose="02020603050405020304" pitchFamily="18" charset="0"/>
                                    </a:rPr>
                                    <m:t>𝒙</m:t>
                                  </m:r>
                                </m:e>
                              </m:d>
                              <m:r>
                                <a:rPr kumimoji="1" lang="en-GB" altLang="zh-CN" sz="2000" b="0" i="1" smtClean="0">
                                  <a:latin typeface="Cambria Math" panose="02040503050406030204" pitchFamily="18" charset="0"/>
                                  <a:cs typeface="Times New Roman" panose="02020603050405020304" pitchFamily="18" charset="0"/>
                                </a:rPr>
                                <m:t>&amp;=</m:t>
                              </m:r>
                              <m:r>
                                <a:rPr kumimoji="1" lang="en-GB" altLang="zh-CN" sz="2000" b="0" i="1" smtClean="0">
                                  <a:latin typeface="Cambria Math" panose="02040503050406030204" pitchFamily="18" charset="0"/>
                                  <a:cs typeface="Times New Roman" panose="02020603050405020304" pitchFamily="18" charset="0"/>
                                </a:rPr>
                                <m:t>𝑓</m:t>
                              </m:r>
                              <m:d>
                                <m:dPr>
                                  <m:ctrlPr>
                                    <a:rPr kumimoji="1" lang="en-GB" altLang="zh-CN" sz="2000" b="0" i="1" smtClean="0">
                                      <a:latin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cs typeface="Times New Roman" panose="02020603050405020304" pitchFamily="18" charset="0"/>
                                    </a:rPr>
                                    <m:t>𝒙</m:t>
                                  </m:r>
                                </m:e>
                              </m:d>
                              <m:r>
                                <a:rPr kumimoji="1" lang="en-GB" altLang="zh-CN" sz="2000" b="0" i="1" smtClean="0">
                                  <a:latin typeface="Cambria Math" panose="02040503050406030204" pitchFamily="18" charset="0"/>
                                  <a:cs typeface="Times New Roman" panose="02020603050405020304" pitchFamily="18" charset="0"/>
                                </a:rPr>
                                <m:t>,  &amp;&amp;</m:t>
                              </m:r>
                              <m:r>
                                <a:rPr kumimoji="1" lang="en-GB" altLang="zh-CN" sz="2000" b="1" i="1" smtClean="0">
                                  <a:latin typeface="Cambria Math" panose="02040503050406030204" pitchFamily="18" charset="0"/>
                                  <a:cs typeface="Times New Roman" panose="02020603050405020304" pitchFamily="18" charset="0"/>
                                </a:rPr>
                                <m:t>𝒙</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Ω</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e>
                            <m:e>
                              <m:r>
                                <m:rPr>
                                  <m:sty m:val="p"/>
                                </m:rPr>
                                <a:rPr kumimoji="1" lang="en-GB" altLang="zh-CN" sz="2000" i="1" smtClean="0">
                                  <a:latin typeface="Cambria Math" panose="02040503050406030204" pitchFamily="18" charset="0"/>
                                  <a:cs typeface="Times New Roman" panose="02020603050405020304" pitchFamily="18" charset="0"/>
                                </a:rPr>
                                <m:t>u</m:t>
                              </m:r>
                              <m:d>
                                <m:dPr>
                                  <m:ctrlPr>
                                    <a:rPr kumimoji="1" lang="en-GB" altLang="zh-CN" sz="2000" b="0" i="1" smtClean="0">
                                      <a:latin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cs typeface="Times New Roman" panose="02020603050405020304" pitchFamily="18" charset="0"/>
                                    </a:rPr>
                                    <m:t>𝒙</m:t>
                                  </m:r>
                                </m:e>
                              </m:d>
                              <m:r>
                                <a:rPr kumimoji="1" lang="en-GB" altLang="zh-CN" sz="2000" b="0" i="1" smtClean="0">
                                  <a:latin typeface="Cambria Math" panose="02040503050406030204" pitchFamily="18" charset="0"/>
                                  <a:cs typeface="Times New Roman" panose="02020603050405020304" pitchFamily="18" charset="0"/>
                                </a:rPr>
                                <m:t>&amp;=0,  &amp;</m:t>
                              </m:r>
                              <m:r>
                                <a:rPr kumimoji="1" lang="en-GB" altLang="zh-CN" sz="2000" b="1" i="1" smtClean="0">
                                  <a:latin typeface="Cambria Math" panose="02040503050406030204" pitchFamily="18" charset="0"/>
                                  <a:cs typeface="Times New Roman" panose="02020603050405020304" pitchFamily="18" charset="0"/>
                                </a:rPr>
                                <m:t>&amp;</m:t>
                              </m:r>
                              <m:r>
                                <a:rPr kumimoji="1" lang="en-GB" altLang="zh-CN" sz="2000" b="1" i="1" smtClean="0">
                                  <a:latin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Ω</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e>
                          </m:eqArr>
                        </m:e>
                      </m:d>
                    </m:oMath>
                  </m:oMathPara>
                </a14:m>
                <a:endParaRPr kumimoji="1" lang="en-GB" altLang="zh-CN" sz="2000" dirty="0">
                  <a:latin typeface="Times New Roman" panose="02020603050405020304" pitchFamily="18" charset="0"/>
                  <a:cs typeface="Times New Roman" panose="02020603050405020304" pitchFamily="18" charset="0"/>
                </a:endParaRPr>
              </a:p>
              <a:p>
                <a:pPr>
                  <a:lnSpc>
                    <a:spcPct val="125000"/>
                  </a:lnSpc>
                  <a:buClr>
                    <a:srgbClr val="0765B6"/>
                  </a:buClr>
                </a:pPr>
                <a:r>
                  <a:rPr kumimoji="1" lang="en-GB" altLang="zh-CN" sz="2000" dirty="0">
                    <a:latin typeface="Times New Roman" panose="02020603050405020304" pitchFamily="18" charset="0"/>
                    <a:cs typeface="Times New Roman" panose="02020603050405020304" pitchFamily="18" charset="0"/>
                  </a:rPr>
                  <a:t>	where </a:t>
                </a:r>
                <a14:m>
                  <m:oMath xmlns:m="http://schemas.openxmlformats.org/officeDocument/2006/math">
                    <m:r>
                      <a:rPr kumimoji="1" lang="en-GB" altLang="zh-CN" sz="2000" b="0" i="1" smtClean="0">
                        <a:latin typeface="Cambria Math" panose="02040503050406030204" pitchFamily="18" charset="0"/>
                        <a:cs typeface="Times New Roman" panose="02020603050405020304" pitchFamily="18" charset="0"/>
                      </a:rPr>
                      <m:t>𝑓</m:t>
                    </m:r>
                    <m:d>
                      <m:dPr>
                        <m:ctrlPr>
                          <a:rPr kumimoji="1" lang="en-GB" altLang="zh-CN" sz="2000" i="1" smtClean="0">
                            <a:latin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cs typeface="Times New Roman" panose="02020603050405020304" pitchFamily="18" charset="0"/>
                          </a:rPr>
                          <m:t>𝒙</m:t>
                        </m:r>
                      </m:e>
                    </m:d>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pPr>
                      <m:e>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𝐿</m:t>
                        </m:r>
                      </m:e>
                      <m:sup>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Ω</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kumimoji="1" lang="en-GB" altLang="zh-CN" sz="2000" dirty="0">
                    <a:latin typeface="Times New Roman" panose="02020603050405020304" pitchFamily="18" charset="0"/>
                    <a:cs typeface="Times New Roman" panose="02020603050405020304" pitchFamily="18" charset="0"/>
                  </a:rPr>
                  <a:t> is a given source term, and </a:t>
                </a:r>
                <a14:m>
                  <m:oMath xmlns:m="http://schemas.openxmlformats.org/officeDocument/2006/math">
                    <m:r>
                      <m:rPr>
                        <m:sty m:val="p"/>
                      </m:rPr>
                      <a:rPr kumimoji="1" lang="en-GB" altLang="zh-CN" sz="2000" i="1" smtClean="0">
                        <a:latin typeface="Cambria Math" panose="02040503050406030204" pitchFamily="18" charset="0"/>
                        <a:cs typeface="Times New Roman" panose="02020603050405020304" pitchFamily="18" charset="0"/>
                      </a:rPr>
                      <m:t>u</m:t>
                    </m:r>
                    <m:d>
                      <m:dPr>
                        <m:ctrlPr>
                          <a:rPr kumimoji="1" lang="en-GB" altLang="zh-CN" sz="2000" i="1" smtClean="0">
                            <a:latin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cs typeface="Times New Roman" panose="02020603050405020304" pitchFamily="18" charset="0"/>
                          </a:rPr>
                          <m:t>𝒙</m:t>
                        </m:r>
                      </m:e>
                    </m:d>
                  </m:oMath>
                </a14:m>
                <a:r>
                  <a:rPr kumimoji="1" lang="en-GB" altLang="zh-CN" sz="2000" dirty="0">
                    <a:latin typeface="Times New Roman" panose="02020603050405020304" pitchFamily="18" charset="0"/>
                    <a:cs typeface="Times New Roman" panose="02020603050405020304" pitchFamily="18" charset="0"/>
                  </a:rPr>
                  <a:t> is unknown.</a:t>
                </a:r>
              </a:p>
              <a:p>
                <a:pPr marL="342900" indent="-34290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Isogeometric framework </a:t>
                </a:r>
                <a:r>
                  <a:rPr kumimoji="1" lang="en-GB" altLang="zh-CN" sz="2000" dirty="0">
                    <a:solidFill>
                      <a:srgbClr val="C00000"/>
                    </a:solidFill>
                    <a:latin typeface="Times New Roman" panose="02020603050405020304" pitchFamily="18" charset="0"/>
                    <a:cs typeface="Times New Roman" panose="02020603050405020304" pitchFamily="18" charset="0"/>
                  </a:rPr>
                  <a:t>(geometry and physical field are defined by the same spline bases)</a:t>
                </a:r>
                <a:r>
                  <a:rPr kumimoji="1" lang="en-GB" altLang="zh-CN" sz="2000" dirty="0">
                    <a:latin typeface="Times New Roman" panose="02020603050405020304" pitchFamily="18" charset="0"/>
                    <a:cs typeface="Times New Roman" panose="02020603050405020304" pitchFamily="18" charset="0"/>
                  </a:rPr>
                  <a:t>: </a:t>
                </a:r>
              </a:p>
              <a:p>
                <a:pPr marL="800100" lvl="1" indent="-342900">
                  <a:lnSpc>
                    <a:spcPct val="125000"/>
                  </a:lnSpc>
                  <a:buClr>
                    <a:srgbClr val="0765B6"/>
                  </a:buClr>
                  <a:buSzPct val="90000"/>
                  <a:buFont typeface="Wingdings" pitchFamily="2" charset="2"/>
                  <a:buChar char="Ø"/>
                </a:pPr>
                <a:r>
                  <a:rPr kumimoji="1" lang="en-GB" altLang="zh-CN" sz="2000" dirty="0">
                    <a:latin typeface="Times New Roman" panose="02020603050405020304" pitchFamily="18" charset="0"/>
                    <a:cs typeface="Times New Roman" panose="02020603050405020304" pitchFamily="18" charset="0"/>
                  </a:rPr>
                  <a:t>Parameterization (geometry): </a:t>
                </a:r>
              </a:p>
              <a:p>
                <a:pPr lvl="1">
                  <a:lnSpc>
                    <a:spcPct val="125000"/>
                  </a:lnSpc>
                  <a:buClr>
                    <a:srgbClr val="0765B6"/>
                  </a:buClr>
                  <a:buSzPct val="90000"/>
                </a:pPr>
                <a14:m>
                  <m:oMathPara xmlns:m="http://schemas.openxmlformats.org/officeDocument/2006/math">
                    <m:oMathParaPr>
                      <m:jc m:val="center"/>
                    </m:oMathParaPr>
                    <m:oMath xmlns:m="http://schemas.openxmlformats.org/officeDocument/2006/math">
                      <m:r>
                        <a:rPr kumimoji="1" lang="en-GB" altLang="zh-CN" sz="2000" b="1" i="1" smtClean="0">
                          <a:latin typeface="Cambria Math" panose="02040503050406030204" pitchFamily="18" charset="0"/>
                          <a:cs typeface="Times New Roman" panose="02020603050405020304" pitchFamily="18" charset="0"/>
                        </a:rPr>
                        <m:t>𝒙</m:t>
                      </m:r>
                      <m:r>
                        <a:rPr kumimoji="1" lang="en-GB" altLang="zh-CN" sz="2000" b="1" i="1" smtClean="0">
                          <a:latin typeface="Cambria Math" panose="02040503050406030204" pitchFamily="18" charset="0"/>
                          <a:cs typeface="Times New Roman" panose="02020603050405020304" pitchFamily="18" charset="0"/>
                        </a:rPr>
                        <m:t>=</m:t>
                      </m:r>
                      <m:sSup>
                        <m:sSupPr>
                          <m:ctrlPr>
                            <a:rPr kumimoji="1" lang="en-GB" altLang="zh-CN" sz="2000" b="1" i="1" smtClean="0">
                              <a:latin typeface="Cambria Math" panose="02040503050406030204" pitchFamily="18" charset="0"/>
                              <a:cs typeface="Times New Roman" panose="02020603050405020304" pitchFamily="18" charset="0"/>
                            </a:rPr>
                          </m:ctrlPr>
                        </m:sSupPr>
                        <m:e>
                          <m:r>
                            <a:rPr kumimoji="1" lang="en-GB" altLang="zh-CN" sz="2000" b="1" i="0" smtClean="0">
                              <a:solidFill>
                                <a:srgbClr val="C00000"/>
                              </a:solidFill>
                              <a:latin typeface="Cambria Math" panose="02040503050406030204" pitchFamily="18" charset="0"/>
                              <a:cs typeface="Times New Roman" panose="02020603050405020304" pitchFamily="18" charset="0"/>
                            </a:rPr>
                            <m:t>𝐍</m:t>
                          </m:r>
                        </m:e>
                        <m:sup>
                          <m:r>
                            <a:rPr kumimoji="1" lang="en-GB" altLang="zh-CN" sz="2000" b="1" i="0" smtClean="0">
                              <a:latin typeface="Cambria Math" panose="02040503050406030204" pitchFamily="18" charset="0"/>
                              <a:cs typeface="Times New Roman" panose="02020603050405020304" pitchFamily="18" charset="0"/>
                            </a:rPr>
                            <m:t>𝐓</m:t>
                          </m:r>
                        </m:sup>
                      </m:sSup>
                      <m:r>
                        <a:rPr kumimoji="1" lang="en-GB" altLang="zh-CN" sz="2000" b="1" i="0" smtClean="0">
                          <a:latin typeface="Cambria Math" panose="02040503050406030204" pitchFamily="18" charset="0"/>
                          <a:cs typeface="Times New Roman" panose="02020603050405020304" pitchFamily="18" charset="0"/>
                        </a:rPr>
                        <m:t>𝐏</m:t>
                      </m:r>
                      <m:r>
                        <a:rPr kumimoji="1" lang="en-GB" altLang="zh-CN" sz="2000" b="1" i="1" smtClean="0">
                          <a:latin typeface="Cambria Math" panose="02040503050406030204" pitchFamily="18" charset="0"/>
                          <a:cs typeface="Times New Roman" panose="02020603050405020304" pitchFamily="18" charset="0"/>
                        </a:rPr>
                        <m:t>=</m:t>
                      </m:r>
                      <m:nary>
                        <m:naryPr>
                          <m:chr m:val="∑"/>
                          <m:ctrlPr>
                            <a:rPr kumimoji="1" lang="en-GB" altLang="zh-CN" sz="2000" b="1" i="1" smtClean="0">
                              <a:latin typeface="Cambria Math" panose="02040503050406030204" pitchFamily="18" charset="0"/>
                              <a:cs typeface="Times New Roman" panose="02020603050405020304" pitchFamily="18" charset="0"/>
                            </a:rPr>
                          </m:ctrlPr>
                        </m:naryPr>
                        <m:sub>
                          <m:r>
                            <m:rPr>
                              <m:sty m:val="p"/>
                              <m:brk m:alnAt="23"/>
                            </m:rPr>
                            <a:rPr kumimoji="1" lang="en-GB" altLang="zh-CN" sz="2000" b="1" i="1" smtClean="0">
                              <a:latin typeface="Cambria Math" panose="02040503050406030204" pitchFamily="18" charset="0"/>
                              <a:cs typeface="Times New Roman" panose="02020603050405020304" pitchFamily="18" charset="0"/>
                            </a:rPr>
                            <m:t>i</m:t>
                          </m:r>
                          <m:r>
                            <a:rPr kumimoji="1" lang="en-GB" altLang="zh-CN" sz="2000" b="1" i="1" smtClean="0">
                              <a:latin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cs typeface="Times New Roman" panose="02020603050405020304" pitchFamily="18" charset="0"/>
                            </a:rPr>
                            <m:t>𝟏</m:t>
                          </m:r>
                        </m:sub>
                        <m:sup>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𝒏</m:t>
                              </m:r>
                            </m:e>
                            <m:sub>
                              <m:r>
                                <a:rPr kumimoji="1" lang="en-GB" altLang="zh-CN" sz="2000" b="1" i="1" smtClean="0">
                                  <a:latin typeface="Cambria Math" panose="02040503050406030204" pitchFamily="18" charset="0"/>
                                  <a:cs typeface="Times New Roman" panose="02020603050405020304" pitchFamily="18" charset="0"/>
                                </a:rPr>
                                <m:t>𝒆</m:t>
                              </m:r>
                            </m:sub>
                          </m:sSub>
                        </m:sup>
                        <m:e>
                          <m:sSub>
                            <m:sSubPr>
                              <m:ctrlPr>
                                <a:rPr kumimoji="1" lang="en-GB" altLang="zh-CN" sz="2000" i="1" smtClean="0">
                                  <a:solidFill>
                                    <a:srgbClr val="C00000"/>
                                  </a:solidFill>
                                  <a:latin typeface="Cambria Math" panose="02040503050406030204" pitchFamily="18" charset="0"/>
                                  <a:cs typeface="Times New Roman" panose="02020603050405020304" pitchFamily="18" charset="0"/>
                                </a:rPr>
                              </m:ctrlPr>
                            </m:sSubPr>
                            <m:e>
                              <m:r>
                                <a:rPr kumimoji="1" lang="en-GB" altLang="zh-CN" sz="2000" b="0" i="1" smtClean="0">
                                  <a:solidFill>
                                    <a:srgbClr val="C00000"/>
                                  </a:solidFill>
                                  <a:latin typeface="Cambria Math" panose="02040503050406030204" pitchFamily="18" charset="0"/>
                                  <a:cs typeface="Times New Roman" panose="02020603050405020304" pitchFamily="18" charset="0"/>
                                </a:rPr>
                                <m:t>𝑁</m:t>
                              </m:r>
                            </m:e>
                            <m:sub>
                              <m:r>
                                <a:rPr kumimoji="1" lang="en-GB" altLang="zh-CN" sz="2000" b="0" i="1" smtClean="0">
                                  <a:solidFill>
                                    <a:srgbClr val="C00000"/>
                                  </a:solidFill>
                                  <a:latin typeface="Cambria Math" panose="02040503050406030204" pitchFamily="18" charset="0"/>
                                  <a:cs typeface="Times New Roman" panose="02020603050405020304" pitchFamily="18" charset="0"/>
                                </a:rPr>
                                <m:t>𝑖</m:t>
                              </m:r>
                            </m:sub>
                          </m:sSub>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0" smtClean="0">
                                  <a:latin typeface="Cambria Math" panose="02040503050406030204" pitchFamily="18" charset="0"/>
                                  <a:cs typeface="Times New Roman" panose="02020603050405020304" pitchFamily="18" charset="0"/>
                                </a:rPr>
                                <m:t>𝐏</m:t>
                              </m:r>
                            </m:e>
                            <m:sub>
                              <m:r>
                                <a:rPr kumimoji="1" lang="en-GB" altLang="zh-CN" sz="2000" b="1" i="1" smtClean="0">
                                  <a:latin typeface="Cambria Math" panose="02040503050406030204" pitchFamily="18" charset="0"/>
                                  <a:cs typeface="Times New Roman" panose="02020603050405020304" pitchFamily="18" charset="0"/>
                                </a:rPr>
                                <m:t>𝒊</m:t>
                              </m:r>
                            </m:sub>
                          </m:sSub>
                        </m:e>
                      </m:nary>
                      <m:r>
                        <a:rPr kumimoji="1" lang="en-GB" altLang="zh-CN" sz="2000" b="1" i="1" smtClean="0">
                          <a:latin typeface="Cambria Math" panose="02040503050406030204" pitchFamily="18" charset="0"/>
                          <a:cs typeface="Times New Roman" panose="02020603050405020304" pitchFamily="18" charset="0"/>
                        </a:rPr>
                        <m:t>,</m:t>
                      </m:r>
                    </m:oMath>
                  </m:oMathPara>
                </a14:m>
                <a:endParaRPr kumimoji="1" lang="en-GB" altLang="zh-CN" sz="2000" dirty="0">
                  <a:latin typeface="Times New Roman" panose="02020603050405020304" pitchFamily="18" charset="0"/>
                  <a:cs typeface="Times New Roman" panose="02020603050405020304" pitchFamily="18" charset="0"/>
                </a:endParaRPr>
              </a:p>
              <a:p>
                <a:pPr marL="800100" lvl="1" indent="-342900">
                  <a:lnSpc>
                    <a:spcPct val="125000"/>
                  </a:lnSpc>
                  <a:buClr>
                    <a:srgbClr val="0765B6"/>
                  </a:buClr>
                  <a:buSzPct val="90000"/>
                  <a:buFont typeface="Wingdings" pitchFamily="2" charset="2"/>
                  <a:buChar char="Ø"/>
                </a:pPr>
                <a:r>
                  <a:rPr kumimoji="1" lang="en-GB" altLang="zh-CN" sz="2000" dirty="0">
                    <a:latin typeface="Times New Roman" panose="02020603050405020304" pitchFamily="18" charset="0"/>
                    <a:cs typeface="Times New Roman" panose="02020603050405020304" pitchFamily="18" charset="0"/>
                  </a:rPr>
                  <a:t>Physical field: </a:t>
                </a:r>
                <a:endParaRPr kumimoji="1" lang="en-GB" altLang="zh-CN" sz="2000" b="1" i="1" dirty="0">
                  <a:latin typeface="Times New Roman" panose="02020603050405020304" pitchFamily="18" charset="0"/>
                  <a:cs typeface="Times New Roman" panose="02020603050405020304" pitchFamily="18" charset="0"/>
                </a:endParaRPr>
              </a:p>
              <a:p>
                <a:pPr lvl="1">
                  <a:lnSpc>
                    <a:spcPct val="125000"/>
                  </a:lnSpc>
                  <a:buClr>
                    <a:srgbClr val="0765B6"/>
                  </a:buClr>
                  <a:buSzPct val="90000"/>
                </a:pPr>
                <a14:m>
                  <m:oMathPara xmlns:m="http://schemas.openxmlformats.org/officeDocument/2006/math">
                    <m:oMathParaPr>
                      <m:jc m:val="centerGroup"/>
                    </m:oMathParaPr>
                    <m:oMath xmlns:m="http://schemas.openxmlformats.org/officeDocument/2006/math">
                      <m:r>
                        <a:rPr kumimoji="1" lang="en-GB" altLang="zh-CN" sz="2000" b="1" i="1" smtClean="0">
                          <a:latin typeface="Cambria Math" panose="02040503050406030204" pitchFamily="18" charset="0"/>
                          <a:cs typeface="Times New Roman" panose="02020603050405020304" pitchFamily="18" charset="0"/>
                        </a:rPr>
                        <m:t>𝒖</m:t>
                      </m:r>
                      <m:r>
                        <a:rPr kumimoji="1" lang="en-GB" altLang="zh-CN" sz="2000" b="1" i="1" smtClean="0">
                          <a:latin typeface="Cambria Math" panose="02040503050406030204" pitchFamily="18" charset="0"/>
                          <a:cs typeface="Times New Roman" panose="02020603050405020304" pitchFamily="18" charset="0"/>
                        </a:rPr>
                        <m:t>=</m:t>
                      </m:r>
                      <m:sSup>
                        <m:sSupPr>
                          <m:ctrlPr>
                            <a:rPr kumimoji="1" lang="en-GB" altLang="zh-CN" sz="2000" b="1" i="1" smtClean="0">
                              <a:latin typeface="Cambria Math" panose="02040503050406030204" pitchFamily="18" charset="0"/>
                              <a:cs typeface="Times New Roman" panose="02020603050405020304" pitchFamily="18" charset="0"/>
                            </a:rPr>
                          </m:ctrlPr>
                        </m:sSupPr>
                        <m:e>
                          <m:r>
                            <a:rPr kumimoji="1" lang="en-GB" altLang="zh-CN" sz="2000" b="1" i="0" smtClean="0">
                              <a:solidFill>
                                <a:srgbClr val="C00000"/>
                              </a:solidFill>
                              <a:latin typeface="Cambria Math" panose="02040503050406030204" pitchFamily="18" charset="0"/>
                              <a:cs typeface="Times New Roman" panose="02020603050405020304" pitchFamily="18" charset="0"/>
                            </a:rPr>
                            <m:t>𝐍</m:t>
                          </m:r>
                        </m:e>
                        <m:sup>
                          <m:r>
                            <a:rPr kumimoji="1" lang="en-GB" altLang="zh-CN" sz="2000" b="1" i="0" smtClean="0">
                              <a:latin typeface="Cambria Math" panose="02040503050406030204" pitchFamily="18" charset="0"/>
                              <a:cs typeface="Times New Roman" panose="02020603050405020304" pitchFamily="18" charset="0"/>
                            </a:rPr>
                            <m:t>𝐓</m:t>
                          </m:r>
                        </m:sup>
                      </m:sSup>
                      <m:r>
                        <a:rPr kumimoji="1" lang="en-GB" altLang="zh-CN" sz="2000" b="1" i="0" smtClean="0">
                          <a:latin typeface="Cambria Math" panose="02040503050406030204" pitchFamily="18" charset="0"/>
                          <a:cs typeface="Times New Roman" panose="02020603050405020304" pitchFamily="18" charset="0"/>
                        </a:rPr>
                        <m:t>𝐮</m:t>
                      </m:r>
                      <m:r>
                        <a:rPr kumimoji="1" lang="en-GB" altLang="zh-CN" sz="2000" b="1" i="1" smtClean="0">
                          <a:latin typeface="Cambria Math" panose="02040503050406030204" pitchFamily="18" charset="0"/>
                          <a:cs typeface="Times New Roman" panose="02020603050405020304" pitchFamily="18" charset="0"/>
                        </a:rPr>
                        <m:t>=</m:t>
                      </m:r>
                      <m:nary>
                        <m:naryPr>
                          <m:chr m:val="∑"/>
                          <m:ctrlPr>
                            <a:rPr kumimoji="1" lang="en-GB" altLang="zh-CN" sz="2000" b="1" i="1" smtClean="0">
                              <a:latin typeface="Cambria Math" panose="02040503050406030204" pitchFamily="18" charset="0"/>
                              <a:cs typeface="Times New Roman" panose="02020603050405020304" pitchFamily="18" charset="0"/>
                            </a:rPr>
                          </m:ctrlPr>
                        </m:naryPr>
                        <m:sub>
                          <m:r>
                            <m:rPr>
                              <m:sty m:val="p"/>
                              <m:brk m:alnAt="23"/>
                            </m:rPr>
                            <a:rPr kumimoji="1" lang="en-GB" altLang="zh-CN" sz="2000" b="1" i="1" smtClean="0">
                              <a:latin typeface="Cambria Math" panose="02040503050406030204" pitchFamily="18" charset="0"/>
                              <a:cs typeface="Times New Roman" panose="02020603050405020304" pitchFamily="18" charset="0"/>
                            </a:rPr>
                            <m:t>i</m:t>
                          </m:r>
                          <m:r>
                            <a:rPr kumimoji="1" lang="en-GB" altLang="zh-CN" sz="2000" b="1" i="1" smtClean="0">
                              <a:latin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cs typeface="Times New Roman" panose="02020603050405020304" pitchFamily="18" charset="0"/>
                            </a:rPr>
                            <m:t>𝟏</m:t>
                          </m:r>
                        </m:sub>
                        <m:sup>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𝒏</m:t>
                              </m:r>
                            </m:e>
                            <m:sub>
                              <m:r>
                                <a:rPr kumimoji="1" lang="en-GB" altLang="zh-CN" sz="2000" b="1" i="1" smtClean="0">
                                  <a:latin typeface="Cambria Math" panose="02040503050406030204" pitchFamily="18" charset="0"/>
                                  <a:cs typeface="Times New Roman" panose="02020603050405020304" pitchFamily="18" charset="0"/>
                                </a:rPr>
                                <m:t>𝒆</m:t>
                              </m:r>
                            </m:sub>
                          </m:sSub>
                        </m:sup>
                        <m:e>
                          <m:sSub>
                            <m:sSubPr>
                              <m:ctrlPr>
                                <a:rPr kumimoji="1" lang="en-GB" altLang="zh-CN" sz="2000" i="1" smtClean="0">
                                  <a:solidFill>
                                    <a:srgbClr val="C00000"/>
                                  </a:solidFill>
                                  <a:latin typeface="Cambria Math" panose="02040503050406030204" pitchFamily="18" charset="0"/>
                                  <a:cs typeface="Times New Roman" panose="02020603050405020304" pitchFamily="18" charset="0"/>
                                </a:rPr>
                              </m:ctrlPr>
                            </m:sSubPr>
                            <m:e>
                              <m:r>
                                <a:rPr kumimoji="1" lang="en-GB" altLang="zh-CN" sz="2000" b="0" i="1" smtClean="0">
                                  <a:solidFill>
                                    <a:srgbClr val="C00000"/>
                                  </a:solidFill>
                                  <a:latin typeface="Cambria Math" panose="02040503050406030204" pitchFamily="18" charset="0"/>
                                  <a:cs typeface="Times New Roman" panose="02020603050405020304" pitchFamily="18" charset="0"/>
                                </a:rPr>
                                <m:t>𝑁</m:t>
                              </m:r>
                            </m:e>
                            <m:sub>
                              <m:r>
                                <a:rPr kumimoji="1" lang="en-GB" altLang="zh-CN" sz="2000" b="0" i="1" smtClean="0">
                                  <a:solidFill>
                                    <a:srgbClr val="C00000"/>
                                  </a:solidFill>
                                  <a:latin typeface="Cambria Math" panose="02040503050406030204" pitchFamily="18" charset="0"/>
                                  <a:cs typeface="Times New Roman" panose="02020603050405020304" pitchFamily="18" charset="0"/>
                                </a:rPr>
                                <m:t>𝑖</m:t>
                              </m:r>
                            </m:sub>
                          </m:sSub>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𝒖</m:t>
                              </m:r>
                            </m:e>
                            <m:sub>
                              <m:r>
                                <a:rPr kumimoji="1" lang="en-GB" altLang="zh-CN" sz="2000" b="1" i="1" smtClean="0">
                                  <a:latin typeface="Cambria Math" panose="02040503050406030204" pitchFamily="18" charset="0"/>
                                  <a:cs typeface="Times New Roman" panose="02020603050405020304" pitchFamily="18" charset="0"/>
                                </a:rPr>
                                <m:t>𝒊</m:t>
                              </m:r>
                            </m:sub>
                          </m:sSub>
                        </m:e>
                      </m:nary>
                      <m:r>
                        <a:rPr kumimoji="1" lang="en-GB" altLang="zh-CN" sz="2000" b="1" i="1" smtClean="0">
                          <a:latin typeface="Cambria Math" panose="02040503050406030204" pitchFamily="18" charset="0"/>
                          <a:cs typeface="Times New Roman" panose="02020603050405020304" pitchFamily="18" charset="0"/>
                        </a:rPr>
                        <m:t>.</m:t>
                      </m:r>
                    </m:oMath>
                  </m:oMathPara>
                </a14:m>
                <a:endParaRPr kumimoji="1" lang="en-GB" altLang="zh-CN" sz="2000" dirty="0">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795F6240-8A7D-6DE7-C09A-8FD8F637C7CE}"/>
                  </a:ext>
                </a:extLst>
              </p:cNvPr>
              <p:cNvSpPr txBox="1">
                <a:spLocks noRot="1" noChangeAspect="1" noMove="1" noResize="1" noEditPoints="1" noAdjustHandles="1" noChangeArrowheads="1" noChangeShapeType="1" noTextEdit="1"/>
              </p:cNvSpPr>
              <p:nvPr/>
            </p:nvSpPr>
            <p:spPr>
              <a:xfrm>
                <a:off x="462660" y="1276102"/>
                <a:ext cx="11311806" cy="4967642"/>
              </a:xfrm>
              <a:prstGeom prst="rect">
                <a:avLst/>
              </a:prstGeom>
              <a:blipFill>
                <a:blip r:embed="rId9"/>
                <a:stretch>
                  <a:fillRect l="-448" t="-19643" b="-290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598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1</a:t>
                  </a:r>
                  <a:r>
                    <a:rPr kumimoji="1" lang="en-US" altLang="zh-CN" sz="1600" dirty="0">
                      <a:solidFill>
                        <a:schemeClr val="bg1"/>
                      </a:solidFill>
                      <a:latin typeface="Times New Roman" panose="02020603050405020304" pitchFamily="18" charset="0"/>
                      <a:cs typeface="Times New Roman" panose="02020603050405020304" pitchFamily="18" charset="0"/>
                    </a:rPr>
                    <a:t>2</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CB9ED04-5CB0-FDDC-B07A-525A9AC428E0}"/>
                  </a:ext>
                </a:extLst>
              </p:cNvPr>
              <p:cNvSpPr/>
              <p:nvPr/>
            </p:nvSpPr>
            <p:spPr>
              <a:xfrm>
                <a:off x="424716" y="1153736"/>
                <a:ext cx="11323879" cy="5297669"/>
              </a:xfrm>
              <a:prstGeom prst="rect">
                <a:avLst/>
              </a:prstGeom>
            </p:spPr>
            <p:txBody>
              <a:bodyPr wrap="square">
                <a:spAutoFit/>
              </a:bodyPr>
              <a:lstStyle/>
              <a:p>
                <a:pPr marL="342900" indent="-34290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Some auxiliary matrices:</a:t>
                </a:r>
              </a:p>
              <a:p>
                <a:pPr algn="ctr">
                  <a:lnSpc>
                    <a:spcPct val="125000"/>
                  </a:lnSpc>
                  <a:buClr>
                    <a:srgbClr val="0765B6"/>
                  </a:buClr>
                </a:pPr>
                <a14:m>
                  <m:oMath xmlns:m="http://schemas.openxmlformats.org/officeDocument/2006/math">
                    <m:r>
                      <a:rPr kumimoji="1" lang="en-GB" altLang="zh-CN" sz="2000" b="1" i="1" smtClean="0">
                        <a:latin typeface="Cambria Math" panose="02040503050406030204" pitchFamily="18" charset="0"/>
                        <a:cs typeface="Times New Roman" panose="02020603050405020304" pitchFamily="18" charset="0"/>
                      </a:rPr>
                      <m:t>𝑮</m:t>
                    </m:r>
                    <m:r>
                      <a:rPr kumimoji="1" lang="en-GB" altLang="zh-CN" sz="2000" b="0" i="1" smtClean="0">
                        <a:latin typeface="Cambria Math" panose="02040503050406030204" pitchFamily="18" charset="0"/>
                        <a:cs typeface="Times New Roman" panose="02020603050405020304" pitchFamily="18" charset="0"/>
                      </a:rPr>
                      <m:t>=</m:t>
                    </m:r>
                    <m:d>
                      <m:dPr>
                        <m:begChr m:val="["/>
                        <m:endChr m:val="]"/>
                        <m:ctrlPr>
                          <a:rPr kumimoji="1" lang="en-GB" altLang="zh-CN" sz="2000" i="1" smtClean="0">
                            <a:latin typeface="Cambria Math" panose="02040503050406030204" pitchFamily="18" charset="0"/>
                            <a:cs typeface="Times New Roman" panose="02020603050405020304" pitchFamily="18" charset="0"/>
                          </a:rPr>
                        </m:ctrlPr>
                      </m:dPr>
                      <m:e>
                        <m:m>
                          <m:mPr>
                            <m:mcs>
                              <m:mc>
                                <m:mcPr>
                                  <m:count m:val="3"/>
                                  <m:mcJc m:val="center"/>
                                </m:mcPr>
                              </m:mc>
                            </m:mcs>
                            <m:ctrlPr>
                              <a:rPr kumimoji="1" lang="en-GB" altLang="zh-CN" sz="2000" i="1" smtClean="0">
                                <a:latin typeface="Cambria Math" panose="02040503050406030204" pitchFamily="18" charset="0"/>
                                <a:cs typeface="Times New Roman" panose="02020603050405020304" pitchFamily="18" charset="0"/>
                              </a:rPr>
                            </m:ctrlPr>
                          </m:mPr>
                          <m:mr>
                            <m:e>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𝑥</m:t>
                                  </m:r>
                                </m:den>
                              </m:f>
                            </m:e>
                            <m:e>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𝑥</m:t>
                                  </m:r>
                                </m:den>
                              </m:f>
                            </m:e>
                            <m:e>
                              <m:r>
                                <a:rPr kumimoji="1" lang="en-GB" altLang="zh-CN" sz="2000" i="1" smtClean="0">
                                  <a:latin typeface="Cambria Math" panose="02040503050406030204" pitchFamily="18" charset="0"/>
                                  <a:cs typeface="Times New Roman" panose="02020603050405020304" pitchFamily="18" charset="0"/>
                                </a:rPr>
                                <m:t>⋯</m:t>
                              </m:r>
                              <m:r>
                                <a:rPr kumimoji="1" lang="en-GB" altLang="zh-CN" sz="2000" b="0" i="1" smtClean="0">
                                  <a:latin typeface="Cambria Math" panose="02040503050406030204" pitchFamily="18" charset="0"/>
                                  <a:cs typeface="Times New Roman" panose="02020603050405020304" pitchFamily="18" charset="0"/>
                                </a:rPr>
                                <m:t>   </m:t>
                              </m:r>
                            </m:e>
                          </m:mr>
                          <m:mr>
                            <m:e>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𝑦</m:t>
                                  </m:r>
                                </m:den>
                              </m:f>
                            </m:e>
                            <m:e>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𝑦</m:t>
                                  </m:r>
                                </m:den>
                              </m:f>
                            </m:e>
                            <m:e>
                              <m:r>
                                <a:rPr kumimoji="1" lang="en-GB" altLang="zh-CN" sz="2000" i="1" smtClean="0">
                                  <a:latin typeface="Cambria Math" panose="02040503050406030204" pitchFamily="18" charset="0"/>
                                  <a:cs typeface="Times New Roman" panose="02020603050405020304" pitchFamily="18" charset="0"/>
                                </a:rPr>
                                <m:t>⋯</m:t>
                              </m:r>
                              <m:r>
                                <a:rPr kumimoji="1" lang="en-GB" altLang="zh-CN" sz="2000" b="0" i="1" smtClean="0">
                                  <a:latin typeface="Cambria Math" panose="02040503050406030204" pitchFamily="18" charset="0"/>
                                  <a:cs typeface="Times New Roman" panose="02020603050405020304" pitchFamily="18" charset="0"/>
                                </a:rPr>
                                <m:t>   </m:t>
                              </m:r>
                            </m:e>
                          </m:mr>
                        </m:m>
                        <m:m>
                          <m:mPr>
                            <m:mcs>
                              <m:mc>
                                <m:mcPr>
                                  <m:count m:val="1"/>
                                  <m:mcJc m:val="center"/>
                                </m:mcPr>
                              </m:mc>
                            </m:mcs>
                            <m:ctrlPr>
                              <a:rPr kumimoji="1" lang="en-GB" altLang="zh-CN" sz="2000" i="1" smtClean="0">
                                <a:latin typeface="Cambria Math" panose="02040503050406030204" pitchFamily="18" charset="0"/>
                                <a:cs typeface="Times New Roman" panose="02020603050405020304" pitchFamily="18" charset="0"/>
                              </a:rPr>
                            </m:ctrlPr>
                          </m:mPr>
                          <m:mr>
                            <m:e>
                              <m:r>
                                <m:rPr>
                                  <m:brk m:alnAt="7"/>
                                </m:rPr>
                                <a:rPr kumimoji="1" lang="en-GB" altLang="zh-CN" sz="2000" b="0" i="1" smtClean="0">
                                  <a:latin typeface="Cambria Math" panose="02040503050406030204" pitchFamily="18" charset="0"/>
                                  <a:cs typeface="Times New Roman" panose="02020603050405020304" pitchFamily="18" charset="0"/>
                                </a:rPr>
                                <m:t> </m:t>
                              </m:r>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𝑥</m:t>
                                  </m:r>
                                </m:den>
                              </m:f>
                            </m:e>
                          </m:mr>
                          <m:mr>
                            <m:e>
                              <m:r>
                                <a:rPr kumimoji="1" lang="en-GB" altLang="zh-CN" sz="2000" b="0" i="1" smtClean="0">
                                  <a:latin typeface="Cambria Math" panose="02040503050406030204" pitchFamily="18" charset="0"/>
                                  <a:cs typeface="Times New Roman" panose="02020603050405020304" pitchFamily="18" charset="0"/>
                                </a:rPr>
                                <m:t> </m:t>
                              </m:r>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𝑦</m:t>
                                  </m:r>
                                </m:den>
                              </m:f>
                            </m:e>
                          </m:mr>
                        </m:m>
                      </m:e>
                    </m:d>
                    <m:r>
                      <a:rPr kumimoji="1" lang="en-GB" altLang="zh-CN" sz="2000" b="0" i="1" smtClean="0">
                        <a:latin typeface="Cambria Math" panose="02040503050406030204" pitchFamily="18" charset="0"/>
                        <a:cs typeface="Times New Roman" panose="02020603050405020304" pitchFamily="18" charset="0"/>
                      </a:rPr>
                      <m:t>=</m:t>
                    </m:r>
                    <m:sSup>
                      <m:sSupPr>
                        <m:ctrlPr>
                          <a:rPr kumimoji="1" lang="en-GB" altLang="zh-CN" sz="2000" b="0" i="1" smtClean="0">
                            <a:latin typeface="Cambria Math" panose="02040503050406030204" pitchFamily="18" charset="0"/>
                            <a:cs typeface="Times New Roman" panose="02020603050405020304" pitchFamily="18" charset="0"/>
                          </a:rPr>
                        </m:ctrlPr>
                      </m:sSupPr>
                      <m:e>
                        <m:d>
                          <m:dPr>
                            <m:begChr m:val="["/>
                            <m:endChr m:val="]"/>
                            <m:ctrlPr>
                              <a:rPr kumimoji="1" lang="en-GB" altLang="zh-CN" sz="2000" b="1" i="1" smtClean="0">
                                <a:latin typeface="Cambria Math" panose="02040503050406030204" pitchFamily="18" charset="0"/>
                                <a:cs typeface="Times New Roman" panose="02020603050405020304" pitchFamily="18" charset="0"/>
                              </a:rPr>
                            </m:ctrlPr>
                          </m:dPr>
                          <m:e>
                            <m:m>
                              <m:mPr>
                                <m:mcs>
                                  <m:mc>
                                    <m:mcPr>
                                      <m:count m:val="2"/>
                                      <m:mcJc m:val="center"/>
                                    </m:mcPr>
                                  </m:mc>
                                </m:mcs>
                                <m:ctrlPr>
                                  <a:rPr kumimoji="1" lang="en-GB" altLang="zh-CN" sz="2000" b="1" i="1" smtClean="0">
                                    <a:latin typeface="Cambria Math" panose="02040503050406030204" pitchFamily="18" charset="0"/>
                                    <a:cs typeface="Times New Roman" panose="02020603050405020304" pitchFamily="18" charset="0"/>
                                  </a:rPr>
                                </m:ctrlPr>
                              </m:mPr>
                              <m:mr>
                                <m:e>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𝒙</m:t>
                                      </m:r>
                                    </m:e>
                                    <m:sub>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𝝃</m:t>
                                      </m:r>
                                    </m:sub>
                                  </m:sSub>
                                </m:e>
                                <m:e>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𝒚</m:t>
                                      </m:r>
                                    </m:e>
                                    <m:sub>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𝝃</m:t>
                                      </m:r>
                                    </m:sub>
                                  </m:sSub>
                                </m:e>
                              </m:mr>
                              <m:mr>
                                <m:e>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𝒙</m:t>
                                      </m:r>
                                    </m:e>
                                    <m:sub>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𝜼</m:t>
                                      </m:r>
                                    </m:sub>
                                  </m:sSub>
                                </m:e>
                                <m:e>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𝒚</m:t>
                                      </m:r>
                                    </m:e>
                                    <m:sub>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𝜼</m:t>
                                      </m:r>
                                    </m:sub>
                                  </m:sSub>
                                </m:e>
                              </m:mr>
                            </m:m>
                          </m:e>
                        </m:d>
                      </m:e>
                      <m:sup>
                        <m:r>
                          <a:rPr kumimoji="1" lang="en-GB" altLang="zh-CN" sz="2000" b="0" i="1" smtClean="0">
                            <a:latin typeface="Cambria Math" panose="02040503050406030204" pitchFamily="18" charset="0"/>
                            <a:cs typeface="Times New Roman" panose="02020603050405020304" pitchFamily="18" charset="0"/>
                          </a:rPr>
                          <m:t>−1</m:t>
                        </m:r>
                      </m:sup>
                    </m:sSup>
                    <m:d>
                      <m:dPr>
                        <m:begChr m:val="["/>
                        <m:endChr m:val="]"/>
                        <m:ctrlPr>
                          <a:rPr kumimoji="1" lang="en-GB" altLang="zh-CN" sz="2000" i="1" smtClean="0">
                            <a:latin typeface="Cambria Math" panose="02040503050406030204" pitchFamily="18" charset="0"/>
                            <a:cs typeface="Times New Roman" panose="02020603050405020304" pitchFamily="18" charset="0"/>
                          </a:rPr>
                        </m:ctrlPr>
                      </m:dPr>
                      <m:e>
                        <m:m>
                          <m:mPr>
                            <m:mcs>
                              <m:mc>
                                <m:mcPr>
                                  <m:count m:val="3"/>
                                  <m:mcJc m:val="center"/>
                                </m:mcPr>
                              </m:mc>
                            </m:mcs>
                            <m:ctrlPr>
                              <a:rPr kumimoji="1" lang="en-GB" altLang="zh-CN" sz="2000" i="1" smtClean="0">
                                <a:latin typeface="Cambria Math" panose="02040503050406030204" pitchFamily="18" charset="0"/>
                                <a:cs typeface="Times New Roman" panose="02020603050405020304" pitchFamily="18" charset="0"/>
                              </a:rPr>
                            </m:ctrlPr>
                          </m:mPr>
                          <m:mr>
                            <m:e>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𝜕𝜉</m:t>
                                  </m:r>
                                </m:den>
                              </m:f>
                            </m:e>
                            <m:e>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𝜕𝜉</m:t>
                                  </m:r>
                                </m:den>
                              </m:f>
                            </m:e>
                            <m:e>
                              <m:r>
                                <a:rPr kumimoji="1" lang="en-GB" altLang="zh-CN" sz="2000" i="1" smtClean="0">
                                  <a:latin typeface="Cambria Math" panose="02040503050406030204" pitchFamily="18" charset="0"/>
                                  <a:cs typeface="Times New Roman" panose="02020603050405020304" pitchFamily="18" charset="0"/>
                                </a:rPr>
                                <m:t>⋯   </m:t>
                              </m:r>
                            </m:e>
                          </m:mr>
                          <m:mr>
                            <m:e>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𝜕𝜂</m:t>
                                  </m:r>
                                </m:den>
                              </m:f>
                            </m:e>
                            <m:e>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𝜕𝜂</m:t>
                                  </m:r>
                                </m:den>
                              </m:f>
                            </m:e>
                            <m:e>
                              <m:r>
                                <a:rPr kumimoji="1" lang="en-GB" altLang="zh-CN" sz="2000" i="1" smtClean="0">
                                  <a:latin typeface="Cambria Math" panose="02040503050406030204" pitchFamily="18" charset="0"/>
                                  <a:cs typeface="Times New Roman" panose="02020603050405020304" pitchFamily="18" charset="0"/>
                                </a:rPr>
                                <m:t>⋯   </m:t>
                              </m:r>
                            </m:e>
                          </m:mr>
                        </m:m>
                        <m:m>
                          <m:mPr>
                            <m:mcs>
                              <m:mc>
                                <m:mcPr>
                                  <m:count m:val="1"/>
                                  <m:mcJc m:val="center"/>
                                </m:mcPr>
                              </m:mc>
                            </m:mcs>
                            <m:ctrlPr>
                              <a:rPr kumimoji="1" lang="en-GB" altLang="zh-CN" sz="2000" i="1" smtClean="0">
                                <a:latin typeface="Cambria Math" panose="02040503050406030204" pitchFamily="18" charset="0"/>
                                <a:cs typeface="Times New Roman" panose="02020603050405020304" pitchFamily="18" charset="0"/>
                              </a:rPr>
                            </m:ctrlPr>
                          </m:mPr>
                          <m:mr>
                            <m:e>
                              <m:r>
                                <m:rPr>
                                  <m:brk m:alnAt="7"/>
                                </m:rPr>
                                <a:rPr kumimoji="1" lang="en-GB" altLang="zh-CN" sz="2000" i="1" smtClean="0">
                                  <a:latin typeface="Cambria Math" panose="02040503050406030204" pitchFamily="18" charset="0"/>
                                  <a:cs typeface="Times New Roman" panose="02020603050405020304" pitchFamily="18" charset="0"/>
                                </a:rPr>
                                <m:t> </m:t>
                              </m:r>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𝜕𝜉</m:t>
                                  </m:r>
                                </m:den>
                              </m:f>
                            </m:e>
                          </m:mr>
                          <m:mr>
                            <m:e>
                              <m:r>
                                <a:rPr kumimoji="1" lang="en-GB" altLang="zh-CN" sz="2000" i="1" smtClean="0">
                                  <a:latin typeface="Cambria Math" panose="02040503050406030204" pitchFamily="18" charset="0"/>
                                  <a:cs typeface="Times New Roman" panose="02020603050405020304" pitchFamily="18" charset="0"/>
                                </a:rPr>
                                <m:t> </m:t>
                              </m:r>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𝑁</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1</m:t>
                                      </m:r>
                                    </m:sub>
                                  </m:sSub>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𝜕𝜂</m:t>
                                  </m:r>
                                </m:den>
                              </m:f>
                            </m:e>
                          </m:mr>
                        </m:m>
                      </m:e>
                    </m:d>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1" lang="en-GB" altLang="zh-CN" sz="2000" b="0" i="1" smtClean="0">
                            <a:latin typeface="Cambria Math" panose="02040503050406030204" pitchFamily="18" charset="0"/>
                            <a:cs typeface="Times New Roman" panose="02020603050405020304" pitchFamily="18" charset="0"/>
                          </a:rPr>
                        </m:ctrlPr>
                      </m:sSupPr>
                      <m:e>
                        <m:r>
                          <a:rPr kumimoji="1" lang="en-GB" altLang="zh-CN" sz="2000" b="1" i="1" smtClean="0">
                            <a:latin typeface="Cambria Math" panose="02040503050406030204" pitchFamily="18" charset="0"/>
                            <a:cs typeface="Times New Roman" panose="02020603050405020304" pitchFamily="18" charset="0"/>
                          </a:rPr>
                          <m:t>𝑱</m:t>
                        </m:r>
                      </m:e>
                      <m:sup>
                        <m:r>
                          <a:rPr kumimoji="1" lang="en-GB" altLang="zh-CN" sz="2000" b="0" i="1" smtClean="0">
                            <a:latin typeface="Cambria Math" panose="02040503050406030204" pitchFamily="18" charset="0"/>
                            <a:cs typeface="Times New Roman" panose="02020603050405020304" pitchFamily="18" charset="0"/>
                          </a:rPr>
                          <m:t>−1</m:t>
                        </m:r>
                      </m:sup>
                    </m:sSup>
                    <m:acc>
                      <m:accPr>
                        <m:chr m:val="̂"/>
                        <m:ctrlPr>
                          <a:rPr kumimoji="1" lang="en-GB" altLang="zh-CN" sz="2000" b="1" i="1" smtClean="0">
                            <a:latin typeface="Cambria Math" panose="02040503050406030204" pitchFamily="18" charset="0"/>
                            <a:cs typeface="Times New Roman" panose="02020603050405020304" pitchFamily="18" charset="0"/>
                          </a:rPr>
                        </m:ctrlPr>
                      </m:accPr>
                      <m:e>
                        <m:r>
                          <a:rPr kumimoji="1" lang="en-GB" altLang="zh-CN" sz="2000" b="1" i="1" smtClean="0">
                            <a:latin typeface="Cambria Math" panose="02040503050406030204" pitchFamily="18" charset="0"/>
                            <a:cs typeface="Times New Roman" panose="02020603050405020304" pitchFamily="18" charset="0"/>
                          </a:rPr>
                          <m:t>𝑮</m:t>
                        </m:r>
                      </m:e>
                    </m:acc>
                  </m:oMath>
                </a14:m>
                <a:r>
                  <a:rPr kumimoji="1" lang="en-GB" altLang="zh-CN" sz="2000" b="1" dirty="0">
                    <a:latin typeface="Times New Roman" panose="02020603050405020304" pitchFamily="18" charset="0"/>
                    <a:cs typeface="Times New Roman" panose="02020603050405020304" pitchFamily="18" charset="0"/>
                  </a:rPr>
                  <a:t>.</a:t>
                </a:r>
              </a:p>
              <a:p>
                <a:pPr marL="342900" indent="-34290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After isogeometric discretization, we obtain the following </a:t>
                </a:r>
                <a:r>
                  <a:rPr kumimoji="1" lang="en-GB" altLang="zh-CN" sz="2000" b="1" dirty="0">
                    <a:solidFill>
                      <a:srgbClr val="FF0000"/>
                    </a:solidFill>
                    <a:latin typeface="Times New Roman" panose="02020603050405020304" pitchFamily="18" charset="0"/>
                    <a:cs typeface="Times New Roman" panose="02020603050405020304" pitchFamily="18" charset="0"/>
                  </a:rPr>
                  <a:t>discrete equilibrium equation</a:t>
                </a:r>
              </a:p>
              <a:p>
                <a:pPr algn="ctr">
                  <a:lnSpc>
                    <a:spcPct val="125000"/>
                  </a:lnSpc>
                  <a:buClr>
                    <a:srgbClr val="0765B6"/>
                  </a:buClr>
                </a:pPr>
                <a14:m>
                  <m:oMathPara xmlns:m="http://schemas.openxmlformats.org/officeDocument/2006/math">
                    <m:oMathParaPr>
                      <m:jc m:val="centerGroup"/>
                    </m:oMathParaPr>
                    <m:oMath xmlns:m="http://schemas.openxmlformats.org/officeDocument/2006/math">
                      <m:sPre>
                        <m:sPrePr>
                          <m:ctrlPr>
                            <a:rPr kumimoji="1" lang="en-GB" altLang="zh-CN" sz="2000" b="1" i="1" smtClean="0">
                              <a:latin typeface="Cambria Math" panose="02040503050406030204" pitchFamily="18" charset="0"/>
                              <a:cs typeface="Times New Roman" panose="02020603050405020304" pitchFamily="18" charset="0"/>
                            </a:rPr>
                          </m:ctrlPr>
                        </m:sPrePr>
                        <m:sub>
                          <m:r>
                            <a:rPr kumimoji="1" lang="en-GB" altLang="zh-CN" sz="2000" b="0" i="1" smtClean="0">
                              <a:latin typeface="Cambria Math" panose="02040503050406030204" pitchFamily="18" charset="0"/>
                              <a:cs typeface="Times New Roman" panose="02020603050405020304" pitchFamily="18" charset="0"/>
                            </a:rPr>
                            <m:t>𝑖</m:t>
                          </m:r>
                          <m:r>
                            <a:rPr kumimoji="1" lang="en-GB" altLang="zh-CN" sz="2000" b="0" i="1" smtClean="0">
                              <a:latin typeface="Cambria Math" panose="02040503050406030204" pitchFamily="18" charset="0"/>
                              <a:cs typeface="Times New Roman" panose="02020603050405020304" pitchFamily="18" charset="0"/>
                            </a:rPr>
                            <m:t>=1</m:t>
                          </m:r>
                        </m:sub>
                        <m:sup>
                          <m:sSub>
                            <m:sSubPr>
                              <m:ctrlPr>
                                <a:rPr lang="en-GB" altLang="zh-CN" sz="2000" i="1" smtClean="0">
                                  <a:latin typeface="Cambria Math" panose="02040503050406030204" pitchFamily="18" charset="0"/>
                                </a:rPr>
                              </m:ctrlPr>
                            </m:sSubPr>
                            <m:e>
                              <m:r>
                                <a:rPr lang="en-GB" altLang="zh-CN" sz="2000" i="1" smtClean="0">
                                  <a:latin typeface="Cambria Math" panose="02040503050406030204" pitchFamily="18" charset="0"/>
                                </a:rPr>
                                <m:t>𝑛</m:t>
                              </m:r>
                            </m:e>
                            <m:sub>
                              <m:r>
                                <a:rPr lang="en-GB" altLang="zh-CN" sz="2000" i="1" smtClean="0">
                                  <a:latin typeface="Cambria Math" panose="02040503050406030204" pitchFamily="18" charset="0"/>
                                </a:rPr>
                                <m:t>𝑒𝑙</m:t>
                              </m:r>
                            </m:sub>
                          </m:sSub>
                        </m:sup>
                        <m:e>
                          <m:r>
                            <a:rPr kumimoji="1" lang="en-GB" altLang="zh-CN" sz="2000" b="1" smtClean="0">
                              <a:latin typeface="Cambria Math" panose="02040503050406030204" pitchFamily="18" charset="0"/>
                              <a:cs typeface="Times New Roman" panose="02020603050405020304" pitchFamily="18" charset="0"/>
                            </a:rPr>
                            <m:t>𝐀</m:t>
                          </m:r>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𝑲</m:t>
                              </m:r>
                            </m:e>
                            <m:sub>
                              <m:r>
                                <a:rPr kumimoji="1" lang="en-GB" altLang="zh-CN" sz="2000" b="1" i="1" smtClean="0">
                                  <a:latin typeface="Cambria Math" panose="02040503050406030204" pitchFamily="18" charset="0"/>
                                  <a:cs typeface="Times New Roman" panose="02020603050405020304" pitchFamily="18" charset="0"/>
                                </a:rPr>
                                <m:t>𝒆</m:t>
                              </m:r>
                            </m:sub>
                          </m:sSub>
                        </m:e>
                      </m:sPre>
                      <m:r>
                        <a:rPr lang="en-GB" altLang="zh-CN" sz="2000" b="1" i="1" smtClean="0">
                          <a:latin typeface="Cambria Math" panose="02040503050406030204" pitchFamily="18" charset="0"/>
                        </a:rPr>
                        <m:t>𝒖</m:t>
                      </m:r>
                      <m:r>
                        <a:rPr lang="en-GB" altLang="zh-CN" sz="2000" b="0" i="1" smtClean="0">
                          <a:latin typeface="Cambria Math" panose="02040503050406030204" pitchFamily="18" charset="0"/>
                        </a:rPr>
                        <m:t>=</m:t>
                      </m:r>
                      <m:sPre>
                        <m:sPrePr>
                          <m:ctrlPr>
                            <a:rPr kumimoji="1" lang="en-GB" altLang="zh-CN" sz="2000" b="1" i="1" smtClean="0">
                              <a:latin typeface="Cambria Math" panose="02040503050406030204" pitchFamily="18" charset="0"/>
                              <a:cs typeface="Times New Roman" panose="02020603050405020304" pitchFamily="18" charset="0"/>
                            </a:rPr>
                          </m:ctrlPr>
                        </m:sPrePr>
                        <m:sub>
                          <m:r>
                            <a:rPr kumimoji="1" lang="en-GB" altLang="zh-CN" sz="2000" i="1" smtClean="0">
                              <a:latin typeface="Cambria Math" panose="02040503050406030204" pitchFamily="18" charset="0"/>
                              <a:cs typeface="Times New Roman" panose="02020603050405020304" pitchFamily="18" charset="0"/>
                            </a:rPr>
                            <m:t>𝑖</m:t>
                          </m:r>
                          <m:r>
                            <a:rPr kumimoji="1" lang="en-GB" altLang="zh-CN" sz="2000" i="1" smtClean="0">
                              <a:latin typeface="Cambria Math" panose="02040503050406030204" pitchFamily="18" charset="0"/>
                              <a:cs typeface="Times New Roman" panose="02020603050405020304" pitchFamily="18" charset="0"/>
                            </a:rPr>
                            <m:t>=1</m:t>
                          </m:r>
                        </m:sub>
                        <m:sup>
                          <m:sSub>
                            <m:sSubPr>
                              <m:ctrlPr>
                                <a:rPr lang="en-GB" altLang="zh-CN" sz="2000" i="1" smtClean="0">
                                  <a:latin typeface="Cambria Math" panose="02040503050406030204" pitchFamily="18" charset="0"/>
                                </a:rPr>
                              </m:ctrlPr>
                            </m:sSubPr>
                            <m:e>
                              <m:r>
                                <a:rPr lang="en-GB" altLang="zh-CN" sz="2000" i="1" smtClean="0">
                                  <a:latin typeface="Cambria Math" panose="02040503050406030204" pitchFamily="18" charset="0"/>
                                </a:rPr>
                                <m:t>𝑛</m:t>
                              </m:r>
                            </m:e>
                            <m:sub>
                              <m:r>
                                <a:rPr lang="en-GB" altLang="zh-CN" sz="2000" i="1" smtClean="0">
                                  <a:latin typeface="Cambria Math" panose="02040503050406030204" pitchFamily="18" charset="0"/>
                                </a:rPr>
                                <m:t>𝑒𝑙</m:t>
                              </m:r>
                            </m:sub>
                          </m:sSub>
                        </m:sup>
                        <m:e>
                          <m:r>
                            <a:rPr kumimoji="1" lang="en-GB" altLang="zh-CN" sz="2000" b="1" smtClean="0">
                              <a:latin typeface="Cambria Math" panose="02040503050406030204" pitchFamily="18" charset="0"/>
                              <a:cs typeface="Times New Roman" panose="02020603050405020304" pitchFamily="18" charset="0"/>
                            </a:rPr>
                            <m:t>𝐀</m:t>
                          </m:r>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𝒇</m:t>
                              </m:r>
                            </m:e>
                            <m:sub>
                              <m:r>
                                <a:rPr kumimoji="1" lang="en-GB" altLang="zh-CN" sz="2000" b="1" i="1" smtClean="0">
                                  <a:latin typeface="Cambria Math" panose="02040503050406030204" pitchFamily="18" charset="0"/>
                                  <a:cs typeface="Times New Roman" panose="02020603050405020304" pitchFamily="18" charset="0"/>
                                </a:rPr>
                                <m:t>𝒆</m:t>
                              </m:r>
                            </m:sub>
                          </m:sSub>
                        </m:e>
                      </m:sPre>
                      <m:r>
                        <a:rPr kumimoji="1" lang="en-GB" altLang="zh-CN" sz="2000" b="1" i="1" smtClean="0">
                          <a:latin typeface="Cambria Math" panose="02040503050406030204" pitchFamily="18" charset="0"/>
                          <a:cs typeface="Times New Roman" panose="02020603050405020304" pitchFamily="18" charset="0"/>
                        </a:rPr>
                        <m:t>,</m:t>
                      </m:r>
                    </m:oMath>
                  </m:oMathPara>
                </a14:m>
                <a:endParaRPr kumimoji="1" lang="en-GB" altLang="zh-CN" sz="2000" dirty="0">
                  <a:latin typeface="Times New Roman" panose="02020603050405020304" pitchFamily="18" charset="0"/>
                  <a:cs typeface="Times New Roman" panose="02020603050405020304" pitchFamily="18" charset="0"/>
                </a:endParaRPr>
              </a:p>
              <a:p>
                <a:pPr>
                  <a:lnSpc>
                    <a:spcPct val="125000"/>
                  </a:lnSpc>
                  <a:buClr>
                    <a:srgbClr val="0765B6"/>
                  </a:buClr>
                </a:pPr>
                <a:r>
                  <a:rPr kumimoji="1" lang="en-GB" altLang="zh-CN" sz="2000" dirty="0">
                    <a:latin typeface="Times New Roman" panose="02020603050405020304" pitchFamily="18" charset="0"/>
                    <a:cs typeface="Times New Roman" panose="02020603050405020304" pitchFamily="18" charset="0"/>
                  </a:rPr>
                  <a:t>	where </a:t>
                </a:r>
                <a14:m>
                  <m:oMath xmlns:m="http://schemas.openxmlformats.org/officeDocument/2006/math">
                    <m:sPre>
                      <m:sPrePr>
                        <m:ctrlPr>
                          <a:rPr kumimoji="1" lang="en-GB" altLang="zh-CN" sz="2000" b="1" i="1" smtClean="0">
                            <a:latin typeface="Cambria Math" panose="02040503050406030204" pitchFamily="18" charset="0"/>
                            <a:cs typeface="Times New Roman" panose="02020603050405020304" pitchFamily="18" charset="0"/>
                          </a:rPr>
                        </m:ctrlPr>
                      </m:sPrePr>
                      <m:sub>
                        <m:r>
                          <a:rPr kumimoji="1" lang="en-GB" altLang="zh-CN" sz="2000" i="1" smtClean="0">
                            <a:latin typeface="Cambria Math" panose="02040503050406030204" pitchFamily="18" charset="0"/>
                            <a:cs typeface="Times New Roman" panose="02020603050405020304" pitchFamily="18" charset="0"/>
                          </a:rPr>
                          <m:t>𝑖</m:t>
                        </m:r>
                        <m:r>
                          <a:rPr kumimoji="1" lang="en-GB" altLang="zh-CN" sz="2000" i="1" smtClean="0">
                            <a:latin typeface="Cambria Math" panose="02040503050406030204" pitchFamily="18" charset="0"/>
                            <a:cs typeface="Times New Roman" panose="02020603050405020304" pitchFamily="18" charset="0"/>
                          </a:rPr>
                          <m:t>=1</m:t>
                        </m:r>
                      </m:sub>
                      <m:sup>
                        <m:sSub>
                          <m:sSubPr>
                            <m:ctrlPr>
                              <a:rPr lang="en-GB" altLang="zh-CN" sz="2000" i="1" smtClean="0">
                                <a:latin typeface="Cambria Math" panose="02040503050406030204" pitchFamily="18" charset="0"/>
                              </a:rPr>
                            </m:ctrlPr>
                          </m:sSubPr>
                          <m:e>
                            <m:r>
                              <a:rPr lang="en-GB" altLang="zh-CN" sz="2000" i="1" smtClean="0">
                                <a:latin typeface="Cambria Math" panose="02040503050406030204" pitchFamily="18" charset="0"/>
                              </a:rPr>
                              <m:t>𝑛</m:t>
                            </m:r>
                          </m:e>
                          <m:sub>
                            <m:r>
                              <a:rPr lang="en-GB" altLang="zh-CN" sz="2000" i="1" smtClean="0">
                                <a:latin typeface="Cambria Math" panose="02040503050406030204" pitchFamily="18" charset="0"/>
                              </a:rPr>
                              <m:t>𝑒𝑙</m:t>
                            </m:r>
                          </m:sub>
                        </m:sSub>
                      </m:sup>
                      <m:e>
                        <m:r>
                          <a:rPr kumimoji="1" lang="en-GB" altLang="zh-CN" sz="2000" b="1" smtClean="0">
                            <a:latin typeface="Cambria Math" panose="02040503050406030204" pitchFamily="18" charset="0"/>
                            <a:cs typeface="Times New Roman" panose="02020603050405020304" pitchFamily="18" charset="0"/>
                          </a:rPr>
                          <m:t>𝐀</m:t>
                        </m:r>
                      </m:e>
                    </m:sPre>
                    <m:r>
                      <a:rPr kumimoji="1" lang="en-GB" altLang="zh-CN" sz="2000" b="1" i="1" smtClean="0">
                        <a:latin typeface="Cambria Math" panose="02040503050406030204" pitchFamily="18" charset="0"/>
                        <a:cs typeface="Times New Roman" panose="02020603050405020304" pitchFamily="18" charset="0"/>
                      </a:rPr>
                      <m:t> </m:t>
                    </m:r>
                  </m:oMath>
                </a14:m>
                <a:r>
                  <a:rPr kumimoji="1" lang="en-GB" altLang="zh-CN" sz="2000" dirty="0">
                    <a:latin typeface="Times New Roman" panose="02020603050405020304" pitchFamily="18" charset="0"/>
                    <a:cs typeface="Times New Roman" panose="02020603050405020304" pitchFamily="18" charset="0"/>
                  </a:rPr>
                  <a:t>is the element assembly operator, </a:t>
                </a:r>
                <a14:m>
                  <m:oMath xmlns:m="http://schemas.openxmlformats.org/officeDocument/2006/math">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𝑲</m:t>
                        </m:r>
                      </m:e>
                      <m:sub>
                        <m:r>
                          <a:rPr kumimoji="1" lang="en-GB" altLang="zh-CN" sz="2000" b="1" i="1" smtClean="0">
                            <a:latin typeface="Cambria Math" panose="02040503050406030204" pitchFamily="18" charset="0"/>
                            <a:cs typeface="Times New Roman" panose="02020603050405020304" pitchFamily="18" charset="0"/>
                          </a:rPr>
                          <m:t>𝒆</m:t>
                        </m:r>
                      </m:sub>
                    </m:sSub>
                  </m:oMath>
                </a14:m>
                <a:r>
                  <a:rPr kumimoji="1" lang="en-GB" altLang="zh-CN" sz="2000" dirty="0">
                    <a:latin typeface="Times New Roman" panose="02020603050405020304" pitchFamily="18" charset="0"/>
                    <a:cs typeface="Times New Roman" panose="02020603050405020304" pitchFamily="18" charset="0"/>
                  </a:rPr>
                  <a:t> is the element stiffness matrix</a:t>
                </a:r>
              </a:p>
              <a:p>
                <a:pPr algn="ctr">
                  <a:lnSpc>
                    <a:spcPct val="125000"/>
                  </a:lnSpc>
                  <a:buClr>
                    <a:srgbClr val="0765B6"/>
                  </a:buClr>
                </a:pPr>
                <a14:m>
                  <m:oMathPara xmlns:m="http://schemas.openxmlformats.org/officeDocument/2006/math">
                    <m:oMathParaPr>
                      <m:jc m:val="centerGroup"/>
                    </m:oMathParaPr>
                    <m:oMath xmlns:m="http://schemas.openxmlformats.org/officeDocument/2006/math">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𝑲</m:t>
                          </m:r>
                        </m:e>
                        <m:sub>
                          <m:r>
                            <a:rPr kumimoji="1" lang="en-GB" altLang="zh-CN" sz="2000" b="1" i="1" smtClean="0">
                              <a:latin typeface="Cambria Math" panose="02040503050406030204" pitchFamily="18" charset="0"/>
                              <a:cs typeface="Times New Roman" panose="02020603050405020304" pitchFamily="18" charset="0"/>
                            </a:rPr>
                            <m:t>𝒆</m:t>
                          </m:r>
                        </m:sub>
                      </m:sSub>
                      <m:r>
                        <a:rPr kumimoji="1" lang="en-GB" altLang="zh-CN" sz="2000" b="1" i="1" smtClean="0">
                          <a:latin typeface="Cambria Math" panose="02040503050406030204" pitchFamily="18" charset="0"/>
                          <a:cs typeface="Times New Roman" panose="02020603050405020304" pitchFamily="18" charset="0"/>
                        </a:rPr>
                        <m:t>=</m:t>
                      </m:r>
                      <m:nary>
                        <m:naryPr>
                          <m:ctrlPr>
                            <a:rPr kumimoji="1" lang="en-GB" altLang="zh-CN" sz="2000" b="1" i="1" smtClean="0">
                              <a:latin typeface="Cambria Math" panose="02040503050406030204" pitchFamily="18" charset="0"/>
                              <a:cs typeface="Times New Roman" panose="02020603050405020304" pitchFamily="18" charset="0"/>
                            </a:rPr>
                          </m:ctrlPr>
                        </m:naryPr>
                        <m:sub>
                          <m:sSub>
                            <m:sSubPr>
                              <m:ctrlPr>
                                <a:rPr kumimoji="1" lang="en-GB" altLang="zh-CN" sz="2000" b="1" i="1" smtClean="0">
                                  <a:latin typeface="Cambria Math" panose="02040503050406030204" pitchFamily="18" charset="0"/>
                                  <a:cs typeface="Times New Roman" panose="02020603050405020304" pitchFamily="18" charset="0"/>
                                </a:rPr>
                              </m:ctrlPr>
                            </m:sSubPr>
                            <m:e>
                              <m:acc>
                                <m:accPr>
                                  <m:chr m:val="̂"/>
                                  <m:ctrlPr>
                                    <a:rPr kumimoji="1" lang="en-GB" altLang="zh-CN" sz="2000" b="1" i="1" smtClean="0">
                                      <a:latin typeface="Cambria Math" panose="02040503050406030204" pitchFamily="18" charset="0"/>
                                      <a:cs typeface="Times New Roman" panose="02020603050405020304" pitchFamily="18" charset="0"/>
                                    </a:rPr>
                                  </m:ctrlPr>
                                </m:accPr>
                                <m:e>
                                  <m:r>
                                    <m:rPr>
                                      <m:brk m:alnAt="23"/>
                                    </m:rP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𝛀</m:t>
                                  </m:r>
                                </m:e>
                              </m:acc>
                            </m:e>
                            <m:sub>
                              <m:r>
                                <a:rPr kumimoji="1" lang="en-GB" altLang="zh-CN" sz="2000" b="1" i="1" smtClean="0">
                                  <a:latin typeface="Cambria Math" panose="02040503050406030204" pitchFamily="18" charset="0"/>
                                  <a:cs typeface="Times New Roman" panose="02020603050405020304" pitchFamily="18" charset="0"/>
                                </a:rPr>
                                <m:t>𝒆</m:t>
                              </m:r>
                            </m:sub>
                          </m:sSub>
                        </m:sub>
                        <m:sup/>
                        <m:e>
                          <m:sSup>
                            <m:sSupPr>
                              <m:ctrlPr>
                                <a:rPr kumimoji="1" lang="en-GB" altLang="zh-CN" sz="2000" b="1" i="1" smtClean="0">
                                  <a:latin typeface="Cambria Math" panose="02040503050406030204" pitchFamily="18" charset="0"/>
                                  <a:cs typeface="Times New Roman" panose="02020603050405020304" pitchFamily="18" charset="0"/>
                                </a:rPr>
                              </m:ctrlPr>
                            </m:sSupPr>
                            <m:e>
                              <m:r>
                                <a:rPr kumimoji="1" lang="en-GB" altLang="zh-CN" sz="2000" b="1" i="1" smtClean="0">
                                  <a:latin typeface="Cambria Math" panose="02040503050406030204" pitchFamily="18" charset="0"/>
                                  <a:cs typeface="Times New Roman" panose="02020603050405020304" pitchFamily="18" charset="0"/>
                                </a:rPr>
                                <m:t>𝑮</m:t>
                              </m:r>
                            </m:e>
                            <m:sup>
                              <m:r>
                                <a:rPr kumimoji="1" lang="en-GB" altLang="zh-CN" sz="2000" b="1" smtClean="0">
                                  <a:latin typeface="Cambria Math" panose="02040503050406030204" pitchFamily="18" charset="0"/>
                                  <a:cs typeface="Times New Roman" panose="02020603050405020304" pitchFamily="18" charset="0"/>
                                </a:rPr>
                                <m:t>𝐓</m:t>
                              </m:r>
                            </m:sup>
                          </m:sSup>
                          <m:r>
                            <a:rPr kumimoji="1" lang="en-GB" altLang="zh-CN" sz="2000" b="1" i="1" smtClean="0">
                              <a:latin typeface="Cambria Math" panose="02040503050406030204" pitchFamily="18" charset="0"/>
                              <a:cs typeface="Times New Roman" panose="02020603050405020304" pitchFamily="18" charset="0"/>
                            </a:rPr>
                            <m:t>𝑮</m:t>
                          </m:r>
                          <m:d>
                            <m:dPr>
                              <m:begChr m:val="|"/>
                              <m:endChr m:val="|"/>
                              <m:ctrlPr>
                                <a:rPr kumimoji="1" lang="en-GB" altLang="zh-CN" sz="2000" b="1" i="1" smtClean="0">
                                  <a:latin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cs typeface="Times New Roman" panose="02020603050405020304" pitchFamily="18" charset="0"/>
                                </a:rPr>
                                <m:t>𝑱</m:t>
                              </m:r>
                            </m:e>
                          </m:d>
                          <m:r>
                            <a:rPr kumimoji="1" lang="en-GB" altLang="zh-CN" sz="2000" b="1" i="1" smtClean="0">
                              <a:latin typeface="Cambria Math" panose="02040503050406030204" pitchFamily="18" charset="0"/>
                              <a:cs typeface="Times New Roman" panose="02020603050405020304" pitchFamily="18" charset="0"/>
                            </a:rPr>
                            <m:t> </m:t>
                          </m:r>
                          <m:r>
                            <a:rPr kumimoji="1" lang="en-GB" altLang="zh-CN" sz="2000" b="1" i="1" smtClean="0">
                              <a:latin typeface="Cambria Math" panose="02040503050406030204" pitchFamily="18" charset="0"/>
                              <a:cs typeface="Times New Roman" panose="02020603050405020304" pitchFamily="18" charset="0"/>
                            </a:rPr>
                            <m:t>𝒅</m:t>
                          </m:r>
                          <m:sSub>
                            <m:sSubPr>
                              <m:ctrlPr>
                                <a:rPr kumimoji="1" lang="en-GB" altLang="zh-CN" sz="2000" b="1" i="1" smtClean="0">
                                  <a:latin typeface="Cambria Math" panose="02040503050406030204" pitchFamily="18" charset="0"/>
                                  <a:cs typeface="Times New Roman" panose="02020603050405020304" pitchFamily="18" charset="0"/>
                                </a:rPr>
                              </m:ctrlPr>
                            </m:sSubPr>
                            <m:e>
                              <m:acc>
                                <m:accPr>
                                  <m:chr m:val="̂"/>
                                  <m:ctrlPr>
                                    <a:rPr kumimoji="1" lang="en-GB" altLang="zh-CN" sz="2000" b="1" i="1" smtClean="0">
                                      <a:latin typeface="Cambria Math" panose="02040503050406030204" pitchFamily="18" charset="0"/>
                                      <a:cs typeface="Times New Roman" panose="02020603050405020304" pitchFamily="18" charset="0"/>
                                    </a:rPr>
                                  </m:ctrlPr>
                                </m:accPr>
                                <m:e>
                                  <m:r>
                                    <m:rPr>
                                      <m:brk m:alnAt="23"/>
                                    </m:rP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𝛀</m:t>
                                  </m:r>
                                </m:e>
                              </m:acc>
                            </m:e>
                            <m:sub>
                              <m:r>
                                <a:rPr kumimoji="1" lang="en-GB" altLang="zh-CN" sz="2000" b="1" i="1" smtClean="0">
                                  <a:latin typeface="Cambria Math" panose="02040503050406030204" pitchFamily="18" charset="0"/>
                                  <a:cs typeface="Times New Roman" panose="02020603050405020304" pitchFamily="18" charset="0"/>
                                </a:rPr>
                                <m:t>𝒆</m:t>
                              </m:r>
                            </m:sub>
                          </m:sSub>
                          <m:r>
                            <a:rPr kumimoji="1" lang="en-GB" altLang="zh-CN" sz="2000" b="1" i="1" smtClean="0">
                              <a:latin typeface="Cambria Math" panose="02040503050406030204" pitchFamily="18" charset="0"/>
                              <a:cs typeface="Times New Roman" panose="02020603050405020304" pitchFamily="18" charset="0"/>
                            </a:rPr>
                            <m:t>,</m:t>
                          </m:r>
                        </m:e>
                      </m:nary>
                    </m:oMath>
                  </m:oMathPara>
                </a14:m>
                <a:endParaRPr kumimoji="1" lang="en-GB" altLang="zh-CN" sz="2000" dirty="0">
                  <a:latin typeface="Times New Roman" panose="02020603050405020304" pitchFamily="18" charset="0"/>
                  <a:cs typeface="Times New Roman" panose="02020603050405020304" pitchFamily="18" charset="0"/>
                </a:endParaRPr>
              </a:p>
              <a:p>
                <a:pPr>
                  <a:lnSpc>
                    <a:spcPct val="125000"/>
                  </a:lnSpc>
                  <a:buClr>
                    <a:srgbClr val="0765B6"/>
                  </a:buClr>
                </a:pPr>
                <a:r>
                  <a:rPr kumimoji="1" lang="en-GB"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𝒇</m:t>
                        </m:r>
                      </m:e>
                      <m:sub>
                        <m:r>
                          <a:rPr kumimoji="1" lang="en-GB" altLang="zh-CN" sz="2000" b="1" i="1" smtClean="0">
                            <a:latin typeface="Cambria Math" panose="02040503050406030204" pitchFamily="18" charset="0"/>
                            <a:cs typeface="Times New Roman" panose="02020603050405020304" pitchFamily="18" charset="0"/>
                          </a:rPr>
                          <m:t>𝒆</m:t>
                        </m:r>
                      </m:sub>
                    </m:sSub>
                    <m:r>
                      <a:rPr kumimoji="1" lang="en-GB" altLang="zh-CN" sz="2000" b="1" i="1" smtClean="0">
                        <a:latin typeface="Cambria Math" panose="02040503050406030204" pitchFamily="18" charset="0"/>
                        <a:cs typeface="Times New Roman" panose="02020603050405020304" pitchFamily="18" charset="0"/>
                      </a:rPr>
                      <m:t> </m:t>
                    </m:r>
                  </m:oMath>
                </a14:m>
                <a:r>
                  <a:rPr kumimoji="1" lang="en-GB" altLang="zh-CN" sz="2000" dirty="0">
                    <a:latin typeface="Times New Roman" panose="02020603050405020304" pitchFamily="18" charset="0"/>
                    <a:cs typeface="Times New Roman" panose="02020603050405020304" pitchFamily="18" charset="0"/>
                  </a:rPr>
                  <a:t> is the element force vector</a:t>
                </a:r>
              </a:p>
              <a:p>
                <a:pPr>
                  <a:lnSpc>
                    <a:spcPct val="125000"/>
                  </a:lnSpc>
                  <a:buClr>
                    <a:srgbClr val="0765B6"/>
                  </a:buClr>
                </a:pPr>
                <a14:m>
                  <m:oMathPara xmlns:m="http://schemas.openxmlformats.org/officeDocument/2006/math">
                    <m:oMathParaPr>
                      <m:jc m:val="centerGroup"/>
                    </m:oMathParaPr>
                    <m:oMath xmlns:m="http://schemas.openxmlformats.org/officeDocument/2006/math">
                      <m:sSub>
                        <m:sSubPr>
                          <m:ctrlPr>
                            <a:rPr kumimoji="1" lang="en-GB" altLang="zh-CN" sz="2000" b="1" i="1" smtClean="0">
                              <a:latin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cs typeface="Times New Roman" panose="02020603050405020304" pitchFamily="18" charset="0"/>
                            </a:rPr>
                            <m:t>𝒇</m:t>
                          </m:r>
                        </m:e>
                        <m:sub>
                          <m:r>
                            <a:rPr kumimoji="1" lang="en-GB" altLang="zh-CN" sz="2000" b="1" i="1" smtClean="0">
                              <a:latin typeface="Cambria Math" panose="02040503050406030204" pitchFamily="18" charset="0"/>
                              <a:cs typeface="Times New Roman" panose="02020603050405020304" pitchFamily="18" charset="0"/>
                            </a:rPr>
                            <m:t>𝒆</m:t>
                          </m:r>
                        </m:sub>
                      </m:sSub>
                      <m:r>
                        <a:rPr kumimoji="1" lang="en-GB" altLang="zh-CN" sz="2000" b="1" i="1" smtClean="0">
                          <a:latin typeface="Cambria Math" panose="02040503050406030204" pitchFamily="18" charset="0"/>
                          <a:cs typeface="Times New Roman" panose="02020603050405020304" pitchFamily="18" charset="0"/>
                        </a:rPr>
                        <m:t>=</m:t>
                      </m:r>
                      <m:nary>
                        <m:naryPr>
                          <m:ctrlPr>
                            <a:rPr kumimoji="1" lang="en-GB" altLang="zh-CN" sz="2000" b="1" i="1" smtClean="0">
                              <a:latin typeface="Cambria Math" panose="02040503050406030204" pitchFamily="18" charset="0"/>
                              <a:cs typeface="Times New Roman" panose="02020603050405020304" pitchFamily="18" charset="0"/>
                            </a:rPr>
                          </m:ctrlPr>
                        </m:naryPr>
                        <m:sub>
                          <m:sSub>
                            <m:sSubPr>
                              <m:ctrlPr>
                                <a:rPr kumimoji="1" lang="en-GB" altLang="zh-CN" sz="2000" b="1" i="1" smtClean="0">
                                  <a:latin typeface="Cambria Math" panose="02040503050406030204" pitchFamily="18" charset="0"/>
                                  <a:cs typeface="Times New Roman" panose="02020603050405020304" pitchFamily="18" charset="0"/>
                                </a:rPr>
                              </m:ctrlPr>
                            </m:sSubPr>
                            <m:e>
                              <m:acc>
                                <m:accPr>
                                  <m:chr m:val="̂"/>
                                  <m:ctrlPr>
                                    <a:rPr kumimoji="1" lang="en-GB" altLang="zh-CN" sz="2000" b="1" i="1" smtClean="0">
                                      <a:latin typeface="Cambria Math" panose="02040503050406030204" pitchFamily="18" charset="0"/>
                                      <a:cs typeface="Times New Roman" panose="02020603050405020304" pitchFamily="18" charset="0"/>
                                    </a:rPr>
                                  </m:ctrlPr>
                                </m:accPr>
                                <m:e>
                                  <m:r>
                                    <m:rPr>
                                      <m:brk m:alnAt="23"/>
                                    </m:rP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𝛀</m:t>
                                  </m:r>
                                </m:e>
                              </m:acc>
                            </m:e>
                            <m:sub>
                              <m:r>
                                <a:rPr kumimoji="1" lang="en-GB" altLang="zh-CN" sz="2000" b="1" i="1" smtClean="0">
                                  <a:latin typeface="Cambria Math" panose="02040503050406030204" pitchFamily="18" charset="0"/>
                                  <a:cs typeface="Times New Roman" panose="02020603050405020304" pitchFamily="18" charset="0"/>
                                </a:rPr>
                                <m:t>𝒆</m:t>
                              </m:r>
                            </m:sub>
                          </m:sSub>
                        </m:sub>
                        <m:sup/>
                        <m:e>
                          <m:r>
                            <a:rPr kumimoji="1" lang="en-GB" altLang="zh-CN" sz="2000" b="1" i="1" smtClean="0">
                              <a:latin typeface="Cambria Math" panose="02040503050406030204" pitchFamily="18" charset="0"/>
                              <a:cs typeface="Times New Roman" panose="02020603050405020304" pitchFamily="18" charset="0"/>
                            </a:rPr>
                            <m:t>𝑵</m:t>
                          </m:r>
                          <m:r>
                            <a:rPr kumimoji="1" lang="en-GB" altLang="zh-CN" sz="2000" i="1" smtClean="0">
                              <a:latin typeface="Cambria Math" panose="02040503050406030204" pitchFamily="18" charset="0"/>
                              <a:cs typeface="Times New Roman" panose="02020603050405020304" pitchFamily="18" charset="0"/>
                            </a:rPr>
                            <m:t>𝑓</m:t>
                          </m:r>
                          <m:d>
                            <m:dPr>
                              <m:begChr m:val="|"/>
                              <m:endChr m:val="|"/>
                              <m:ctrlPr>
                                <a:rPr kumimoji="1" lang="en-GB" altLang="zh-CN" sz="2000" b="1" i="1" smtClean="0">
                                  <a:latin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cs typeface="Times New Roman" panose="02020603050405020304" pitchFamily="18" charset="0"/>
                                </a:rPr>
                                <m:t>𝑱</m:t>
                              </m:r>
                            </m:e>
                          </m:d>
                          <m:r>
                            <a:rPr kumimoji="1" lang="en-GB" altLang="zh-CN" sz="2000" b="1" i="1" smtClean="0">
                              <a:latin typeface="Cambria Math" panose="02040503050406030204" pitchFamily="18" charset="0"/>
                              <a:cs typeface="Times New Roman" panose="02020603050405020304" pitchFamily="18" charset="0"/>
                            </a:rPr>
                            <m:t> </m:t>
                          </m:r>
                          <m:r>
                            <a:rPr kumimoji="1" lang="en-GB" altLang="zh-CN" sz="2000" b="1" i="1" smtClean="0">
                              <a:latin typeface="Cambria Math" panose="02040503050406030204" pitchFamily="18" charset="0"/>
                              <a:cs typeface="Times New Roman" panose="02020603050405020304" pitchFamily="18" charset="0"/>
                            </a:rPr>
                            <m:t>𝒅</m:t>
                          </m:r>
                          <m:sSub>
                            <m:sSubPr>
                              <m:ctrlPr>
                                <a:rPr kumimoji="1" lang="en-GB" altLang="zh-CN" sz="2000" b="1" i="1" smtClean="0">
                                  <a:latin typeface="Cambria Math" panose="02040503050406030204" pitchFamily="18" charset="0"/>
                                  <a:cs typeface="Times New Roman" panose="02020603050405020304" pitchFamily="18" charset="0"/>
                                </a:rPr>
                              </m:ctrlPr>
                            </m:sSubPr>
                            <m:e>
                              <m:acc>
                                <m:accPr>
                                  <m:chr m:val="̂"/>
                                  <m:ctrlPr>
                                    <a:rPr kumimoji="1" lang="en-GB" altLang="zh-CN" sz="2000" b="1" i="1" smtClean="0">
                                      <a:latin typeface="Cambria Math" panose="02040503050406030204" pitchFamily="18" charset="0"/>
                                      <a:cs typeface="Times New Roman" panose="02020603050405020304" pitchFamily="18" charset="0"/>
                                    </a:rPr>
                                  </m:ctrlPr>
                                </m:accPr>
                                <m:e>
                                  <m:r>
                                    <m:rPr>
                                      <m:brk m:alnAt="23"/>
                                    </m:rP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𝛀</m:t>
                                  </m:r>
                                </m:e>
                              </m:acc>
                            </m:e>
                            <m:sub>
                              <m:r>
                                <a:rPr kumimoji="1" lang="en-GB" altLang="zh-CN" sz="2000" b="1" i="1" smtClean="0">
                                  <a:latin typeface="Cambria Math" panose="02040503050406030204" pitchFamily="18" charset="0"/>
                                  <a:cs typeface="Times New Roman" panose="02020603050405020304" pitchFamily="18" charset="0"/>
                                </a:rPr>
                                <m:t>𝒆</m:t>
                              </m:r>
                            </m:sub>
                          </m:sSub>
                          <m:r>
                            <a:rPr kumimoji="1" lang="en-GB" altLang="zh-CN" sz="2000" b="1" i="1" smtClean="0">
                              <a:latin typeface="Cambria Math" panose="02040503050406030204" pitchFamily="18" charset="0"/>
                              <a:cs typeface="Times New Roman" panose="02020603050405020304" pitchFamily="18" charset="0"/>
                            </a:rPr>
                            <m:t>.</m:t>
                          </m:r>
                        </m:e>
                      </m:nary>
                    </m:oMath>
                  </m:oMathPara>
                </a14:m>
                <a:endParaRPr lang="en-GB" altLang="zh-CN" sz="2000" dirty="0">
                  <a:latin typeface="Times New Roman" panose="02020603050405020304" pitchFamily="18" charset="0"/>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CB9ED04-5CB0-FDDC-B07A-525A9AC428E0}"/>
                  </a:ext>
                </a:extLst>
              </p:cNvPr>
              <p:cNvSpPr>
                <a:spLocks noRot="1" noChangeAspect="1" noMove="1" noResize="1" noEditPoints="1" noAdjustHandles="1" noChangeArrowheads="1" noChangeShapeType="1" noTextEdit="1"/>
              </p:cNvSpPr>
              <p:nvPr/>
            </p:nvSpPr>
            <p:spPr>
              <a:xfrm>
                <a:off x="424716" y="1153736"/>
                <a:ext cx="11323879" cy="5297669"/>
              </a:xfrm>
              <a:prstGeom prst="rect">
                <a:avLst/>
              </a:prstGeom>
              <a:blipFill>
                <a:blip r:embed="rId8"/>
                <a:stretch>
                  <a:fillRect l="-448" b="-33014"/>
                </a:stretch>
              </a:blipFill>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9D0A0947-78A6-59D1-EDF7-9E7FD3A3DDA8}"/>
              </a:ext>
            </a:extLst>
          </p:cNvPr>
          <p:cNvGrpSpPr/>
          <p:nvPr/>
        </p:nvGrpSpPr>
        <p:grpSpPr>
          <a:xfrm>
            <a:off x="-18686" y="534950"/>
            <a:ext cx="12210685" cy="517835"/>
            <a:chOff x="-18686" y="534950"/>
            <a:chExt cx="12210685" cy="517835"/>
          </a:xfrm>
        </p:grpSpPr>
        <p:pic>
          <p:nvPicPr>
            <p:cNvPr id="26" name="图片 25">
              <a:extLst>
                <a:ext uri="{FF2B5EF4-FFF2-40B4-BE49-F238E27FC236}">
                  <a16:creationId xmlns:a16="http://schemas.microsoft.com/office/drawing/2014/main" id="{E05F31A2-B916-022C-7D2B-DAB2EC3B2409}"/>
                </a:ext>
              </a:extLst>
            </p:cNvPr>
            <p:cNvPicPr>
              <a:picLocks noChangeAspect="1"/>
            </p:cNvPicPr>
            <p:nvPr/>
          </p:nvPicPr>
          <p:blipFill>
            <a:blip r:embed="rId9"/>
            <a:stretch>
              <a:fillRect/>
            </a:stretch>
          </p:blipFill>
          <p:spPr>
            <a:xfrm>
              <a:off x="-18686" y="534950"/>
              <a:ext cx="12210685" cy="517835"/>
            </a:xfrm>
            <a:prstGeom prst="rect">
              <a:avLst/>
            </a:prstGeom>
          </p:spPr>
        </p:pic>
        <p:sp>
          <p:nvSpPr>
            <p:cNvPr id="27" name="文本框 26">
              <a:extLst>
                <a:ext uri="{FF2B5EF4-FFF2-40B4-BE49-F238E27FC236}">
                  <a16:creationId xmlns:a16="http://schemas.microsoft.com/office/drawing/2014/main" id="{6D1CCEDD-2D6F-91B3-4EBE-AAA45CCB55EE}"/>
                </a:ext>
              </a:extLst>
            </p:cNvPr>
            <p:cNvSpPr txBox="1"/>
            <p:nvPr/>
          </p:nvSpPr>
          <p:spPr>
            <a:xfrm>
              <a:off x="353839" y="576913"/>
              <a:ext cx="5583974"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Model problem: notations</a:t>
              </a:r>
            </a:p>
          </p:txBody>
        </p:sp>
      </p:grpSp>
    </p:spTree>
    <p:extLst>
      <p:ext uri="{BB962C8B-B14F-4D97-AF65-F5344CB8AC3E}">
        <p14:creationId xmlns:p14="http://schemas.microsoft.com/office/powerpoint/2010/main" val="3014010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1</a:t>
                  </a:r>
                  <a:r>
                    <a:rPr kumimoji="1" lang="en-US" altLang="zh-CN" sz="1600" dirty="0">
                      <a:solidFill>
                        <a:schemeClr val="bg1"/>
                      </a:solidFill>
                      <a:latin typeface="Times New Roman" panose="02020603050405020304" pitchFamily="18" charset="0"/>
                      <a:cs typeface="Times New Roman" panose="02020603050405020304" pitchFamily="18" charset="0"/>
                    </a:rPr>
                    <a:t>3</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953E9B5F-E83F-2CD3-32DE-A9A2E3C9EC19}"/>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CED31725-2E58-7002-F7C2-E01F67FB242D}"/>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70A30594-1A6F-B979-6860-3828A90008B7}"/>
                </a:ext>
              </a:extLst>
            </p:cNvPr>
            <p:cNvSpPr txBox="1"/>
            <p:nvPr/>
          </p:nvSpPr>
          <p:spPr>
            <a:xfrm>
              <a:off x="353838" y="576913"/>
              <a:ext cx="4393525"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Isogeometric solution surface</a:t>
              </a:r>
            </a:p>
          </p:txBody>
        </p:sp>
      </p:grpSp>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773293BE-1681-16A7-413C-2A84E24FF6EB}"/>
                  </a:ext>
                </a:extLst>
              </p:cNvPr>
              <p:cNvSpPr/>
              <p:nvPr/>
            </p:nvSpPr>
            <p:spPr>
              <a:xfrm>
                <a:off x="469484" y="2352679"/>
                <a:ext cx="7478484" cy="2814488"/>
              </a:xfrm>
              <a:prstGeom prst="rect">
                <a:avLst/>
              </a:prstGeom>
            </p:spPr>
            <p:txBody>
              <a:bodyPr wrap="square">
                <a:spAutoFit/>
              </a:bodyPr>
              <a:lstStyle/>
              <a:p>
                <a:pPr marL="342900" indent="-34290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Isogeometric solution is considered as </a:t>
                </a:r>
                <a:r>
                  <a:rPr kumimoji="1" lang="en-GB" altLang="zh-CN" sz="2000" b="1" dirty="0">
                    <a:solidFill>
                      <a:srgbClr val="FF0000"/>
                    </a:solidFill>
                    <a:latin typeface="Times New Roman" panose="02020603050405020304" pitchFamily="18" charset="0"/>
                    <a:cs typeface="Times New Roman" panose="02020603050405020304" pitchFamily="18" charset="0"/>
                  </a:rPr>
                  <a:t>a parametric surface </a:t>
                </a:r>
                <a:r>
                  <a:rPr kumimoji="1" lang="en-GB" altLang="zh-CN" sz="2000" dirty="0">
                    <a:latin typeface="Times New Roman" panose="02020603050405020304" pitchFamily="18" charset="0"/>
                    <a:cs typeface="Times New Roman" panose="02020603050405020304" pitchFamily="18" charset="0"/>
                  </a:rPr>
                  <a:t>in </a:t>
                </a:r>
                <a14:m>
                  <m:oMath xmlns:m="http://schemas.openxmlformats.org/officeDocument/2006/math">
                    <m:sSup>
                      <m:sSupPr>
                        <m:ctrlPr>
                          <a:rPr kumimoji="1" lang="en-GB"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kumimoji="1" lang="en-GB" altLang="zh-CN" sz="2000" i="1">
                            <a:latin typeface="Cambria Math" panose="02040503050406030204" pitchFamily="18" charset="0"/>
                            <a:ea typeface="Cambria Math" panose="02040503050406030204" pitchFamily="18" charset="0"/>
                            <a:cs typeface="Times New Roman" panose="02020603050405020304" pitchFamily="18" charset="0"/>
                          </a:rPr>
                          <m:t>ℝ</m:t>
                        </m:r>
                      </m:e>
                      <m:sup>
                        <m:r>
                          <a:rPr kumimoji="1" lang="en-GB" altLang="zh-CN" sz="2000" i="1">
                            <a:latin typeface="Cambria Math" panose="02040503050406030204" pitchFamily="18" charset="0"/>
                            <a:ea typeface="Cambria Math" panose="02040503050406030204" pitchFamily="18" charset="0"/>
                            <a:cs typeface="Times New Roman" panose="02020603050405020304" pitchFamily="18" charset="0"/>
                          </a:rPr>
                          <m:t>3</m:t>
                        </m:r>
                      </m:sup>
                    </m:sSup>
                  </m:oMath>
                </a14:m>
                <a:r>
                  <a:rPr kumimoji="1" lang="en-GB" altLang="zh-CN" sz="2000" dirty="0">
                    <a:latin typeface="Times New Roman" panose="02020603050405020304" pitchFamily="18" charset="0"/>
                    <a:cs typeface="Times New Roman" panose="02020603050405020304" pitchFamily="18" charset="0"/>
                  </a:rPr>
                  <a:t>: </a:t>
                </a:r>
              </a:p>
              <a:p>
                <a:pPr marL="800100" lvl="2" indent="-342900">
                  <a:lnSpc>
                    <a:spcPct val="125000"/>
                  </a:lnSpc>
                  <a:buClr>
                    <a:srgbClr val="0765B6"/>
                  </a:buClr>
                  <a:buSzPct val="90000"/>
                  <a:buFont typeface="Wingdings" pitchFamily="2" charset="2"/>
                  <a:buChar char="Ø"/>
                </a:pPr>
                <a:r>
                  <a:rPr lang="en-GB" altLang="zh-CN" sz="2000" dirty="0">
                    <a:latin typeface="Times New Roman" panose="02020603050405020304" pitchFamily="18" charset="0"/>
                    <a:cs typeface="Times New Roman" panose="02020603050405020304" pitchFamily="18" charset="0"/>
                  </a:rPr>
                  <a:t>More precisely, we define an </a:t>
                </a:r>
                <a:r>
                  <a:rPr lang="en-GB" altLang="zh-CN" sz="2000" b="1" dirty="0">
                    <a:solidFill>
                      <a:srgbClr val="FF0000"/>
                    </a:solidFill>
                    <a:latin typeface="Times New Roman" panose="02020603050405020304" pitchFamily="18" charset="0"/>
                    <a:cs typeface="Times New Roman" panose="02020603050405020304" pitchFamily="18" charset="0"/>
                  </a:rPr>
                  <a:t>isogeometric solution surface</a:t>
                </a:r>
              </a:p>
              <a:p>
                <a:pPr marL="0" lvl="1">
                  <a:lnSpc>
                    <a:spcPct val="125000"/>
                  </a:lnSpc>
                  <a:buClr>
                    <a:srgbClr val="0765B6"/>
                  </a:buClr>
                  <a:buSzPct val="90000"/>
                </a:pPr>
                <a14:m>
                  <m:oMathPara xmlns:m="http://schemas.openxmlformats.org/officeDocument/2006/math">
                    <m:oMathParaPr>
                      <m:jc m:val="centerGroup"/>
                    </m:oMathParaPr>
                    <m:oMath xmlns:m="http://schemas.openxmlformats.org/officeDocument/2006/math">
                      <m:r>
                        <a:rPr lang="en-GB" altLang="zh-CN" sz="2000" i="1">
                          <a:latin typeface="Cambria Math" panose="02040503050406030204" pitchFamily="18" charset="0"/>
                          <a:ea typeface="Cambria Math" panose="02040503050406030204" pitchFamily="18" charset="0"/>
                        </a:rPr>
                        <m:t>𝒮</m:t>
                      </m:r>
                      <m:d>
                        <m:dPr>
                          <m:ctrlPr>
                            <a:rPr lang="en-GB" altLang="zh-CN" sz="2000" i="1">
                              <a:latin typeface="Cambria Math" panose="02040503050406030204" pitchFamily="18" charset="0"/>
                              <a:ea typeface="Cambria Math" panose="02040503050406030204" pitchFamily="18" charset="0"/>
                            </a:rPr>
                          </m:ctrlPr>
                        </m:dPr>
                        <m:e>
                          <m:r>
                            <a:rPr lang="en-GB" altLang="zh-CN" sz="2000" i="1">
                              <a:latin typeface="Cambria Math" panose="02040503050406030204" pitchFamily="18" charset="0"/>
                              <a:ea typeface="Cambria Math" panose="02040503050406030204" pitchFamily="18" charset="0"/>
                            </a:rPr>
                            <m:t>𝜉</m:t>
                          </m:r>
                          <m:r>
                            <a:rPr lang="en-GB" altLang="zh-CN" sz="2000" i="1">
                              <a:latin typeface="Cambria Math" panose="02040503050406030204" pitchFamily="18" charset="0"/>
                              <a:ea typeface="Cambria Math" panose="02040503050406030204" pitchFamily="18" charset="0"/>
                            </a:rPr>
                            <m:t>,</m:t>
                          </m:r>
                          <m:r>
                            <a:rPr lang="en-GB" altLang="zh-CN" sz="2000" i="1">
                              <a:latin typeface="Cambria Math" panose="02040503050406030204" pitchFamily="18" charset="0"/>
                              <a:ea typeface="Cambria Math" panose="02040503050406030204" pitchFamily="18" charset="0"/>
                            </a:rPr>
                            <m:t>𝜂</m:t>
                          </m:r>
                        </m:e>
                      </m:d>
                      <m:r>
                        <a:rPr lang="en-GB" altLang="zh-CN" sz="2000" i="1">
                          <a:latin typeface="Cambria Math" panose="02040503050406030204" pitchFamily="18" charset="0"/>
                          <a:ea typeface="Cambria Math" panose="02040503050406030204" pitchFamily="18" charset="0"/>
                        </a:rPr>
                        <m:t>=</m:t>
                      </m:r>
                      <m:d>
                        <m:dPr>
                          <m:ctrlPr>
                            <a:rPr lang="en-GB" altLang="zh-CN" sz="2000" i="1">
                              <a:latin typeface="Cambria Math" panose="02040503050406030204" pitchFamily="18" charset="0"/>
                              <a:ea typeface="Cambria Math" panose="02040503050406030204" pitchFamily="18" charset="0"/>
                            </a:rPr>
                          </m:ctrlPr>
                        </m:dPr>
                        <m:e>
                          <m:r>
                            <a:rPr lang="en-GB" altLang="zh-CN" sz="2000" i="1">
                              <a:latin typeface="Cambria Math" panose="02040503050406030204" pitchFamily="18" charset="0"/>
                              <a:ea typeface="Cambria Math" panose="02040503050406030204" pitchFamily="18" charset="0"/>
                            </a:rPr>
                            <m:t>𝑥</m:t>
                          </m:r>
                          <m:d>
                            <m:dPr>
                              <m:ctrlPr>
                                <a:rPr lang="en-GB" altLang="zh-CN" sz="2000" i="1">
                                  <a:latin typeface="Cambria Math" panose="02040503050406030204" pitchFamily="18" charset="0"/>
                                  <a:ea typeface="Cambria Math" panose="02040503050406030204" pitchFamily="18" charset="0"/>
                                </a:rPr>
                              </m:ctrlPr>
                            </m:dPr>
                            <m:e>
                              <m:r>
                                <a:rPr lang="en-GB" altLang="zh-CN" sz="2000" i="1">
                                  <a:latin typeface="Cambria Math" panose="02040503050406030204" pitchFamily="18" charset="0"/>
                                  <a:ea typeface="Cambria Math" panose="02040503050406030204" pitchFamily="18" charset="0"/>
                                </a:rPr>
                                <m:t>𝜉</m:t>
                              </m:r>
                              <m:r>
                                <a:rPr lang="en-GB" altLang="zh-CN" sz="2000" i="1">
                                  <a:latin typeface="Cambria Math" panose="02040503050406030204" pitchFamily="18" charset="0"/>
                                  <a:ea typeface="Cambria Math" panose="02040503050406030204" pitchFamily="18" charset="0"/>
                                </a:rPr>
                                <m:t>,</m:t>
                              </m:r>
                              <m:r>
                                <a:rPr lang="en-GB" altLang="zh-CN" sz="2000" i="1">
                                  <a:latin typeface="Cambria Math" panose="02040503050406030204" pitchFamily="18" charset="0"/>
                                  <a:ea typeface="Cambria Math" panose="02040503050406030204" pitchFamily="18" charset="0"/>
                                </a:rPr>
                                <m:t>𝜂</m:t>
                              </m:r>
                            </m:e>
                          </m:d>
                          <m:r>
                            <a:rPr lang="en-GB" altLang="zh-CN" sz="2000" i="1">
                              <a:latin typeface="Cambria Math" panose="02040503050406030204" pitchFamily="18" charset="0"/>
                              <a:ea typeface="Cambria Math" panose="02040503050406030204" pitchFamily="18" charset="0"/>
                            </a:rPr>
                            <m:t>,</m:t>
                          </m:r>
                          <m:r>
                            <a:rPr lang="en-GB" altLang="zh-CN" sz="2000" i="1">
                              <a:latin typeface="Cambria Math" panose="02040503050406030204" pitchFamily="18" charset="0"/>
                              <a:ea typeface="Cambria Math" panose="02040503050406030204" pitchFamily="18" charset="0"/>
                            </a:rPr>
                            <m:t>𝑦</m:t>
                          </m:r>
                          <m:d>
                            <m:dPr>
                              <m:ctrlPr>
                                <a:rPr lang="en-GB" altLang="zh-CN" sz="2000" i="1">
                                  <a:latin typeface="Cambria Math" panose="02040503050406030204" pitchFamily="18" charset="0"/>
                                  <a:ea typeface="Cambria Math" panose="02040503050406030204" pitchFamily="18" charset="0"/>
                                </a:rPr>
                              </m:ctrlPr>
                            </m:dPr>
                            <m:e>
                              <m:r>
                                <a:rPr lang="en-GB" altLang="zh-CN" sz="2000" i="1">
                                  <a:latin typeface="Cambria Math" panose="02040503050406030204" pitchFamily="18" charset="0"/>
                                  <a:ea typeface="Cambria Math" panose="02040503050406030204" pitchFamily="18" charset="0"/>
                                </a:rPr>
                                <m:t>𝜉</m:t>
                              </m:r>
                              <m:r>
                                <a:rPr lang="en-GB" altLang="zh-CN" sz="2000" i="1">
                                  <a:latin typeface="Cambria Math" panose="02040503050406030204" pitchFamily="18" charset="0"/>
                                  <a:ea typeface="Cambria Math" panose="02040503050406030204" pitchFamily="18" charset="0"/>
                                </a:rPr>
                                <m:t>,</m:t>
                              </m:r>
                              <m:r>
                                <a:rPr lang="en-GB" altLang="zh-CN" sz="2000" i="1">
                                  <a:latin typeface="Cambria Math" panose="02040503050406030204" pitchFamily="18" charset="0"/>
                                  <a:ea typeface="Cambria Math" panose="02040503050406030204" pitchFamily="18" charset="0"/>
                                </a:rPr>
                                <m:t>𝜂</m:t>
                              </m:r>
                            </m:e>
                          </m:d>
                          <m:r>
                            <a:rPr lang="en-GB" altLang="zh-CN" sz="2000" i="1">
                              <a:latin typeface="Cambria Math" panose="02040503050406030204" pitchFamily="18" charset="0"/>
                              <a:ea typeface="Cambria Math" panose="02040503050406030204" pitchFamily="18" charset="0"/>
                            </a:rPr>
                            <m:t>, </m:t>
                          </m:r>
                          <m:r>
                            <a:rPr lang="en-GB" altLang="zh-CN" sz="2000" i="1">
                              <a:latin typeface="Cambria Math" panose="02040503050406030204" pitchFamily="18" charset="0"/>
                              <a:ea typeface="Cambria Math" panose="02040503050406030204" pitchFamily="18" charset="0"/>
                            </a:rPr>
                            <m:t>𝑢</m:t>
                          </m:r>
                          <m:d>
                            <m:dPr>
                              <m:ctrlPr>
                                <a:rPr lang="en-GB" altLang="zh-CN" sz="2000" i="1">
                                  <a:latin typeface="Cambria Math" panose="02040503050406030204" pitchFamily="18" charset="0"/>
                                  <a:ea typeface="Cambria Math" panose="02040503050406030204" pitchFamily="18" charset="0"/>
                                </a:rPr>
                              </m:ctrlPr>
                            </m:dPr>
                            <m:e>
                              <m:r>
                                <a:rPr lang="en-GB" altLang="zh-CN" sz="2000" i="1">
                                  <a:latin typeface="Cambria Math" panose="02040503050406030204" pitchFamily="18" charset="0"/>
                                  <a:ea typeface="Cambria Math" panose="02040503050406030204" pitchFamily="18" charset="0"/>
                                </a:rPr>
                                <m:t>𝜉</m:t>
                              </m:r>
                              <m:r>
                                <a:rPr lang="en-GB" altLang="zh-CN" sz="2000" i="1">
                                  <a:latin typeface="Cambria Math" panose="02040503050406030204" pitchFamily="18" charset="0"/>
                                  <a:ea typeface="Cambria Math" panose="02040503050406030204" pitchFamily="18" charset="0"/>
                                </a:rPr>
                                <m:t>,</m:t>
                              </m:r>
                              <m:r>
                                <a:rPr lang="en-GB" altLang="zh-CN" sz="2000" i="1">
                                  <a:latin typeface="Cambria Math" panose="02040503050406030204" pitchFamily="18" charset="0"/>
                                  <a:ea typeface="Cambria Math" panose="02040503050406030204" pitchFamily="18" charset="0"/>
                                </a:rPr>
                                <m:t>𝜂</m:t>
                              </m:r>
                            </m:e>
                          </m:d>
                        </m:e>
                      </m:d>
                      <m:r>
                        <a:rPr lang="en-GB" altLang="zh-CN" sz="2000" i="1">
                          <a:latin typeface="Cambria Math" panose="02040503050406030204" pitchFamily="18" charset="0"/>
                          <a:ea typeface="Cambria Math" panose="02040503050406030204" pitchFamily="18" charset="0"/>
                        </a:rPr>
                        <m:t>=</m:t>
                      </m:r>
                      <m:sSup>
                        <m:sSupPr>
                          <m:ctrlPr>
                            <a:rPr lang="en-GB" altLang="zh-CN" sz="2000" i="1">
                              <a:latin typeface="Cambria Math" panose="02040503050406030204" pitchFamily="18" charset="0"/>
                              <a:ea typeface="Cambria Math" panose="02040503050406030204" pitchFamily="18" charset="0"/>
                            </a:rPr>
                          </m:ctrlPr>
                        </m:sSupPr>
                        <m:e>
                          <m:r>
                            <a:rPr lang="en-GB" altLang="zh-CN" sz="2000" b="1" i="1">
                              <a:latin typeface="Cambria Math" panose="02040503050406030204" pitchFamily="18" charset="0"/>
                              <a:ea typeface="Cambria Math" panose="02040503050406030204" pitchFamily="18" charset="0"/>
                            </a:rPr>
                            <m:t>𝑵</m:t>
                          </m:r>
                        </m:e>
                        <m:sup>
                          <m:r>
                            <m:rPr>
                              <m:sty m:val="p"/>
                            </m:rPr>
                            <a:rPr lang="en-GB" altLang="zh-CN" sz="2000">
                              <a:latin typeface="Cambria Math" panose="02040503050406030204" pitchFamily="18" charset="0"/>
                              <a:ea typeface="Cambria Math" panose="02040503050406030204" pitchFamily="18" charset="0"/>
                            </a:rPr>
                            <m:t>T</m:t>
                          </m:r>
                        </m:sup>
                      </m:sSup>
                      <m:acc>
                        <m:accPr>
                          <m:chr m:val="̃"/>
                          <m:ctrlPr>
                            <a:rPr lang="en-GB" altLang="zh-CN" sz="2000" b="1" i="1">
                              <a:latin typeface="Cambria Math" panose="02040503050406030204" pitchFamily="18" charset="0"/>
                              <a:ea typeface="Cambria Math" panose="02040503050406030204" pitchFamily="18" charset="0"/>
                            </a:rPr>
                          </m:ctrlPr>
                        </m:accPr>
                        <m:e>
                          <m:r>
                            <a:rPr lang="en-GB" altLang="zh-CN" sz="2000" b="1" i="1">
                              <a:latin typeface="Cambria Math" panose="02040503050406030204" pitchFamily="18" charset="0"/>
                              <a:ea typeface="Cambria Math" panose="02040503050406030204" pitchFamily="18" charset="0"/>
                            </a:rPr>
                            <m:t>𝑷</m:t>
                          </m:r>
                        </m:e>
                      </m:acc>
                      <m:r>
                        <a:rPr lang="en-GB" altLang="zh-CN" sz="2000" b="1" i="1">
                          <a:latin typeface="Cambria Math" panose="02040503050406030204" pitchFamily="18" charset="0"/>
                          <a:ea typeface="Cambria Math" panose="02040503050406030204" pitchFamily="18" charset="0"/>
                        </a:rPr>
                        <m:t>,</m:t>
                      </m:r>
                    </m:oMath>
                  </m:oMathPara>
                </a14:m>
                <a:endParaRPr lang="en-GB" altLang="zh-CN" sz="2000" b="1" dirty="0">
                  <a:latin typeface="Times New Roman" panose="02020603050405020304" pitchFamily="18" charset="0"/>
                  <a:cs typeface="Times New Roman" panose="02020603050405020304" pitchFamily="18" charset="0"/>
                </a:endParaRPr>
              </a:p>
              <a:p>
                <a:pPr marL="0" lvl="1">
                  <a:lnSpc>
                    <a:spcPct val="125000"/>
                  </a:lnSpc>
                  <a:buClr>
                    <a:srgbClr val="0765B6"/>
                  </a:buClr>
                  <a:buSzPct val="90000"/>
                </a:pPr>
                <a:r>
                  <a:rPr lang="en-GB" altLang="zh-CN" sz="2000" dirty="0">
                    <a:latin typeface="Times New Roman" panose="02020603050405020304" pitchFamily="18" charset="0"/>
                    <a:cs typeface="Times New Roman" panose="02020603050405020304" pitchFamily="18" charset="0"/>
                  </a:rPr>
                  <a:t>		where </a:t>
                </a:r>
                <a14:m>
                  <m:oMath xmlns:m="http://schemas.openxmlformats.org/officeDocument/2006/math">
                    <m:acc>
                      <m:accPr>
                        <m:chr m:val="̃"/>
                        <m:ctrlPr>
                          <a:rPr lang="en-GB" altLang="zh-CN" sz="2000" b="1" i="1">
                            <a:latin typeface="Cambria Math" panose="02040503050406030204" pitchFamily="18" charset="0"/>
                            <a:ea typeface="Cambria Math" panose="02040503050406030204" pitchFamily="18" charset="0"/>
                          </a:rPr>
                        </m:ctrlPr>
                      </m:accPr>
                      <m:e>
                        <m:r>
                          <a:rPr lang="en-GB" altLang="zh-CN" sz="2000" b="1" i="1">
                            <a:latin typeface="Cambria Math" panose="02040503050406030204" pitchFamily="18" charset="0"/>
                            <a:ea typeface="Cambria Math" panose="02040503050406030204" pitchFamily="18" charset="0"/>
                          </a:rPr>
                          <m:t>𝑷</m:t>
                        </m:r>
                      </m:e>
                    </m:acc>
                    <m:r>
                      <a:rPr lang="en-GB" altLang="zh-CN" sz="2000" b="1" i="1">
                        <a:latin typeface="Cambria Math" panose="02040503050406030204" pitchFamily="18" charset="0"/>
                        <a:ea typeface="Cambria Math" panose="02040503050406030204" pitchFamily="18" charset="0"/>
                      </a:rPr>
                      <m:t>=</m:t>
                    </m:r>
                    <m:d>
                      <m:dPr>
                        <m:begChr m:val="["/>
                        <m:endChr m:val="]"/>
                        <m:ctrlPr>
                          <a:rPr lang="en-GB" altLang="zh-CN" sz="2000" b="1" i="1">
                            <a:latin typeface="Cambria Math" panose="02040503050406030204" pitchFamily="18" charset="0"/>
                            <a:ea typeface="Cambria Math" panose="02040503050406030204" pitchFamily="18" charset="0"/>
                          </a:rPr>
                        </m:ctrlPr>
                      </m:dPr>
                      <m:e>
                        <m:r>
                          <a:rPr lang="en-GB" altLang="zh-CN" sz="2000" b="1" i="1">
                            <a:latin typeface="Cambria Math" panose="02040503050406030204" pitchFamily="18" charset="0"/>
                            <a:ea typeface="Cambria Math" panose="02040503050406030204" pitchFamily="18" charset="0"/>
                          </a:rPr>
                          <m:t>𝑷</m:t>
                        </m:r>
                        <m:r>
                          <a:rPr lang="en-GB" altLang="zh-CN" sz="2000" b="1" i="1">
                            <a:latin typeface="Cambria Math" panose="02040503050406030204" pitchFamily="18" charset="0"/>
                            <a:ea typeface="Cambria Math" panose="02040503050406030204" pitchFamily="18" charset="0"/>
                          </a:rPr>
                          <m:t>, </m:t>
                        </m:r>
                        <m:r>
                          <a:rPr lang="en-GB" altLang="zh-CN" sz="2000" b="1" i="1">
                            <a:latin typeface="Cambria Math" panose="02040503050406030204" pitchFamily="18" charset="0"/>
                            <a:ea typeface="Cambria Math" panose="02040503050406030204" pitchFamily="18" charset="0"/>
                          </a:rPr>
                          <m:t>𝒖</m:t>
                        </m:r>
                      </m:e>
                    </m:d>
                  </m:oMath>
                </a14:m>
                <a:r>
                  <a:rPr lang="en-GB" altLang="zh-CN" sz="2000" dirty="0">
                    <a:latin typeface="Times New Roman" panose="02020603050405020304" pitchFamily="18" charset="0"/>
                    <a:cs typeface="Times New Roman" panose="02020603050405020304" pitchFamily="18" charset="0"/>
                  </a:rPr>
                  <a:t> are the control points of </a:t>
                </a:r>
                <a14:m>
                  <m:oMath xmlns:m="http://schemas.openxmlformats.org/officeDocument/2006/math">
                    <m:r>
                      <a:rPr lang="en-GB" altLang="zh-CN" sz="2000" i="1">
                        <a:latin typeface="Cambria Math" panose="02040503050406030204" pitchFamily="18" charset="0"/>
                        <a:ea typeface="Cambria Math" panose="02040503050406030204" pitchFamily="18" charset="0"/>
                      </a:rPr>
                      <m:t>𝒮</m:t>
                    </m:r>
                    <m:d>
                      <m:dPr>
                        <m:ctrlPr>
                          <a:rPr lang="en-GB" altLang="zh-CN" sz="2000" i="1">
                            <a:latin typeface="Cambria Math" panose="02040503050406030204" pitchFamily="18" charset="0"/>
                            <a:ea typeface="Cambria Math" panose="02040503050406030204" pitchFamily="18" charset="0"/>
                          </a:rPr>
                        </m:ctrlPr>
                      </m:dPr>
                      <m:e>
                        <m:r>
                          <a:rPr lang="en-GB" altLang="zh-CN" sz="2000" i="1">
                            <a:latin typeface="Cambria Math" panose="02040503050406030204" pitchFamily="18" charset="0"/>
                            <a:ea typeface="Cambria Math" panose="02040503050406030204" pitchFamily="18" charset="0"/>
                          </a:rPr>
                          <m:t>𝜉</m:t>
                        </m:r>
                        <m:r>
                          <a:rPr lang="en-GB" altLang="zh-CN" sz="2000" i="1">
                            <a:latin typeface="Cambria Math" panose="02040503050406030204" pitchFamily="18" charset="0"/>
                            <a:ea typeface="Cambria Math" panose="02040503050406030204" pitchFamily="18" charset="0"/>
                          </a:rPr>
                          <m:t>,</m:t>
                        </m:r>
                        <m:r>
                          <a:rPr lang="en-GB" altLang="zh-CN" sz="2000" i="1">
                            <a:latin typeface="Cambria Math" panose="02040503050406030204" pitchFamily="18" charset="0"/>
                            <a:ea typeface="Cambria Math" panose="02040503050406030204" pitchFamily="18" charset="0"/>
                          </a:rPr>
                          <m:t>𝜂</m:t>
                        </m:r>
                      </m:e>
                    </m:d>
                  </m:oMath>
                </a14:m>
                <a:r>
                  <a:rPr lang="en-GB" altLang="zh-CN" sz="2000" dirty="0">
                    <a:latin typeface="Times New Roman" panose="02020603050405020304" pitchFamily="18" charset="0"/>
                    <a:cs typeface="Times New Roman" panose="02020603050405020304" pitchFamily="18" charset="0"/>
                  </a:rPr>
                  <a:t>.</a:t>
                </a:r>
                <a:endParaRPr lang="en-GB" altLang="zh-CN" sz="2000" dirty="0"/>
              </a:p>
              <a:p>
                <a:pPr marL="800100" lvl="1" indent="-342900">
                  <a:lnSpc>
                    <a:spcPct val="125000"/>
                  </a:lnSpc>
                  <a:buClr>
                    <a:srgbClr val="0765B6"/>
                  </a:buClr>
                  <a:buSzPct val="90000"/>
                  <a:buFont typeface="Wingdings" pitchFamily="2" charset="2"/>
                  <a:buChar char="Ø"/>
                </a:pPr>
                <a:endParaRPr lang="en-GB" altLang="zh-CN" sz="2000" dirty="0">
                  <a:latin typeface="Times New Roman" panose="02020603050405020304" pitchFamily="18" charset="0"/>
                  <a:cs typeface="Times New Roman" panose="02020603050405020304" pitchFamily="18" charset="0"/>
                </a:endParaRPr>
              </a:p>
              <a:p>
                <a:pPr marL="285750" lvl="1" indent="-285750">
                  <a:lnSpc>
                    <a:spcPct val="125000"/>
                  </a:lnSpc>
                  <a:buClr>
                    <a:srgbClr val="0765B6"/>
                  </a:buClr>
                  <a:buSzPct val="90000"/>
                  <a:buFont typeface="Wingdings" pitchFamily="2" charset="2"/>
                  <a:buChar char="l"/>
                </a:pPr>
                <a:r>
                  <a:rPr lang="en-GB" altLang="zh-CN" sz="2000" b="1" dirty="0">
                    <a:solidFill>
                      <a:srgbClr val="FF0000"/>
                    </a:solidFill>
                    <a:latin typeface="Times New Roman" panose="02020603050405020304" pitchFamily="18" charset="0"/>
                    <a:cs typeface="Times New Roman" panose="02020603050405020304" pitchFamily="18" charset="0"/>
                  </a:rPr>
                  <a:t>Curvature information </a:t>
                </a:r>
                <a:r>
                  <a:rPr lang="en-GB" altLang="zh-CN" sz="2000" dirty="0">
                    <a:latin typeface="Times New Roman" panose="02020603050405020304" pitchFamily="18" charset="0"/>
                    <a:cs typeface="Times New Roman" panose="02020603050405020304" pitchFamily="18" charset="0"/>
                  </a:rPr>
                  <a:t>is used to characterize the solution variations.</a:t>
                </a:r>
                <a:endParaRPr lang="en-GB" altLang="zh-CN" dirty="0"/>
              </a:p>
            </p:txBody>
          </p:sp>
        </mc:Choice>
        <mc:Fallback>
          <p:sp>
            <p:nvSpPr>
              <p:cNvPr id="27" name="矩形 26">
                <a:extLst>
                  <a:ext uri="{FF2B5EF4-FFF2-40B4-BE49-F238E27FC236}">
                    <a16:creationId xmlns:a16="http://schemas.microsoft.com/office/drawing/2014/main" id="{773293BE-1681-16A7-413C-2A84E24FF6EB}"/>
                  </a:ext>
                </a:extLst>
              </p:cNvPr>
              <p:cNvSpPr>
                <a:spLocks noRot="1" noChangeAspect="1" noMove="1" noResize="1" noEditPoints="1" noAdjustHandles="1" noChangeArrowheads="1" noChangeShapeType="1" noTextEdit="1"/>
              </p:cNvSpPr>
              <p:nvPr/>
            </p:nvSpPr>
            <p:spPr>
              <a:xfrm>
                <a:off x="469484" y="2352679"/>
                <a:ext cx="7478484" cy="2814488"/>
              </a:xfrm>
              <a:prstGeom prst="rect">
                <a:avLst/>
              </a:prstGeom>
              <a:blipFill>
                <a:blip r:embed="rId9"/>
                <a:stretch>
                  <a:fillRect l="-508" r="-847" b="-269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6D8BD61F-399F-823B-DCAC-BC6FE22B3F8D}"/>
              </a:ext>
            </a:extLst>
          </p:cNvPr>
          <p:cNvGrpSpPr/>
          <p:nvPr/>
        </p:nvGrpSpPr>
        <p:grpSpPr>
          <a:xfrm>
            <a:off x="8198767" y="1956549"/>
            <a:ext cx="3559856" cy="3432706"/>
            <a:chOff x="8094595" y="1956549"/>
            <a:chExt cx="3559856" cy="3432706"/>
          </a:xfrm>
        </p:grpSpPr>
        <p:pic>
          <p:nvPicPr>
            <p:cNvPr id="28" name="图片 27">
              <a:extLst>
                <a:ext uri="{FF2B5EF4-FFF2-40B4-BE49-F238E27FC236}">
                  <a16:creationId xmlns:a16="http://schemas.microsoft.com/office/drawing/2014/main" id="{F16679EA-51B3-AF50-3DD2-DDF9AB287EF9}"/>
                </a:ext>
              </a:extLst>
            </p:cNvPr>
            <p:cNvPicPr>
              <a:picLocks noChangeAspect="1"/>
            </p:cNvPicPr>
            <p:nvPr/>
          </p:nvPicPr>
          <p:blipFill>
            <a:blip r:embed="rId10"/>
            <a:stretch>
              <a:fillRect/>
            </a:stretch>
          </p:blipFill>
          <p:spPr>
            <a:xfrm>
              <a:off x="8632144" y="1956549"/>
              <a:ext cx="2484759" cy="3100979"/>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220570C-08DD-70F9-3CAE-6668E67C2CCB}"/>
                    </a:ext>
                  </a:extLst>
                </p:cNvPr>
                <p:cNvSpPr txBox="1"/>
                <p:nvPr/>
              </p:nvSpPr>
              <p:spPr>
                <a:xfrm>
                  <a:off x="8094595" y="5019923"/>
                  <a:ext cx="3559856" cy="369332"/>
                </a:xfrm>
                <a:prstGeom prst="rect">
                  <a:avLst/>
                </a:prstGeom>
                <a:noFill/>
              </p:spPr>
              <p:txBody>
                <a:bodyPr wrap="square" rtlCol="0">
                  <a:spAutoFit/>
                </a:bodyPr>
                <a:lstStyle/>
                <a:p>
                  <a:r>
                    <a:rPr kumimoji="1" lang="en-GB" altLang="zh-CN" dirty="0"/>
                    <a:t>Isogeometric solution surface in </a:t>
                  </a:r>
                  <a14:m>
                    <m:oMath xmlns:m="http://schemas.openxmlformats.org/officeDocument/2006/math">
                      <m:sSup>
                        <m:sSupPr>
                          <m:ctrlPr>
                            <a:rPr kumimoji="1" lang="en-GB" altLang="zh-CN" i="1">
                              <a:latin typeface="Cambria Math" panose="02040503050406030204" pitchFamily="18" charset="0"/>
                              <a:ea typeface="Cambria Math" panose="02040503050406030204" pitchFamily="18" charset="0"/>
                              <a:cs typeface="Times New Roman" panose="02020603050405020304" pitchFamily="18" charset="0"/>
                            </a:rPr>
                          </m:ctrlPr>
                        </m:sSupPr>
                        <m:e>
                          <m:r>
                            <a:rPr kumimoji="1" lang="en-GB" altLang="zh-CN" i="1">
                              <a:latin typeface="Cambria Math" panose="02040503050406030204" pitchFamily="18" charset="0"/>
                              <a:ea typeface="Cambria Math" panose="02040503050406030204" pitchFamily="18" charset="0"/>
                              <a:cs typeface="Times New Roman" panose="02020603050405020304" pitchFamily="18" charset="0"/>
                            </a:rPr>
                            <m:t>ℝ</m:t>
                          </m:r>
                        </m:e>
                        <m:sup>
                          <m:r>
                            <a:rPr kumimoji="1" lang="en-GB" altLang="zh-CN" i="1">
                              <a:latin typeface="Cambria Math" panose="02040503050406030204" pitchFamily="18" charset="0"/>
                              <a:ea typeface="Cambria Math" panose="02040503050406030204" pitchFamily="18" charset="0"/>
                              <a:cs typeface="Times New Roman" panose="02020603050405020304" pitchFamily="18" charset="0"/>
                            </a:rPr>
                            <m:t>3</m:t>
                          </m:r>
                        </m:sup>
                      </m:sSup>
                    </m:oMath>
                  </a14:m>
                  <a:endParaRPr kumimoji="1" lang="en-GB" altLang="zh-CN" dirty="0"/>
                </a:p>
              </p:txBody>
            </p:sp>
          </mc:Choice>
          <mc:Fallback xmlns="">
            <p:sp>
              <p:nvSpPr>
                <p:cNvPr id="3" name="文本框 2">
                  <a:extLst>
                    <a:ext uri="{FF2B5EF4-FFF2-40B4-BE49-F238E27FC236}">
                      <a16:creationId xmlns:a16="http://schemas.microsoft.com/office/drawing/2014/main" id="{5220570C-08DD-70F9-3CAE-6668E67C2CCB}"/>
                    </a:ext>
                  </a:extLst>
                </p:cNvPr>
                <p:cNvSpPr txBox="1">
                  <a:spLocks noRot="1" noChangeAspect="1" noMove="1" noResize="1" noEditPoints="1" noAdjustHandles="1" noChangeArrowheads="1" noChangeShapeType="1" noTextEdit="1"/>
                </p:cNvSpPr>
                <p:nvPr/>
              </p:nvSpPr>
              <p:spPr>
                <a:xfrm>
                  <a:off x="8094595" y="5019923"/>
                  <a:ext cx="3559856" cy="369332"/>
                </a:xfrm>
                <a:prstGeom prst="rect">
                  <a:avLst/>
                </a:prstGeom>
                <a:blipFill>
                  <a:blip r:embed="rId11"/>
                  <a:stretch>
                    <a:fillRect l="-1423" t="-6667" b="-2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566366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1</a:t>
                  </a:r>
                  <a:r>
                    <a:rPr kumimoji="1" lang="en-US" altLang="zh-CN" sz="1600" dirty="0">
                      <a:solidFill>
                        <a:schemeClr val="bg1"/>
                      </a:solidFill>
                      <a:latin typeface="Times New Roman" panose="02020603050405020304" pitchFamily="18" charset="0"/>
                      <a:cs typeface="Times New Roman" panose="02020603050405020304" pitchFamily="18" charset="0"/>
                    </a:rPr>
                    <a:t>4</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953E9B5F-E83F-2CD3-32DE-A9A2E3C9EC19}"/>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CED31725-2E58-7002-F7C2-E01F67FB242D}"/>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70A30594-1A6F-B979-6860-3828A90008B7}"/>
                </a:ext>
              </a:extLst>
            </p:cNvPr>
            <p:cNvSpPr txBox="1"/>
            <p:nvPr/>
          </p:nvSpPr>
          <p:spPr>
            <a:xfrm>
              <a:off x="353839" y="576913"/>
              <a:ext cx="5583974"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Absolute principal curvature</a:t>
              </a:r>
            </a:p>
          </p:txBody>
        </p:sp>
      </p:gr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F3DB536C-D782-7E4F-3CFC-7A8AE76E0BA9}"/>
                  </a:ext>
                </a:extLst>
              </p:cNvPr>
              <p:cNvSpPr/>
              <p:nvPr/>
            </p:nvSpPr>
            <p:spPr>
              <a:xfrm>
                <a:off x="305676" y="1308034"/>
                <a:ext cx="8257130" cy="4903778"/>
              </a:xfrm>
              <a:prstGeom prst="rect">
                <a:avLst/>
              </a:prstGeom>
            </p:spPr>
            <p:txBody>
              <a:bodyPr wrap="square">
                <a:spAutoFit/>
              </a:bodyPr>
              <a:lstStyle/>
              <a:p>
                <a:pPr marL="342900" indent="-342900">
                  <a:lnSpc>
                    <a:spcPct val="125000"/>
                  </a:lnSpc>
                  <a:buClr>
                    <a:srgbClr val="0765B6"/>
                  </a:buClr>
                  <a:buFont typeface="Wingdings" pitchFamily="2" charset="2"/>
                  <a:buChar char="l"/>
                </a:pPr>
                <a:r>
                  <a:rPr kumimoji="1" lang="en-GB" altLang="zh-CN" dirty="0">
                    <a:latin typeface="Times New Roman" panose="02020603050405020304" pitchFamily="18" charset="0"/>
                    <a:cs typeface="Times New Roman" panose="02020603050405020304" pitchFamily="18" charset="0"/>
                  </a:rPr>
                  <a:t>The first and the second fundamental forms of </a:t>
                </a:r>
                <a14:m>
                  <m:oMath xmlns:m="http://schemas.openxmlformats.org/officeDocument/2006/math">
                    <m:r>
                      <a:rPr lang="en-GB" altLang="zh-CN" i="1" smtClean="0">
                        <a:latin typeface="Cambria Math" panose="02040503050406030204" pitchFamily="18" charset="0"/>
                        <a:ea typeface="Cambria Math" panose="02040503050406030204" pitchFamily="18" charset="0"/>
                      </a:rPr>
                      <m:t>𝒮</m:t>
                    </m:r>
                    <m:d>
                      <m:dPr>
                        <m:ctrlPr>
                          <a:rPr lang="en-GB" altLang="zh-CN" i="1" smtClean="0">
                            <a:latin typeface="Cambria Math" panose="02040503050406030204" pitchFamily="18" charset="0"/>
                            <a:ea typeface="Cambria Math" panose="02040503050406030204" pitchFamily="18" charset="0"/>
                          </a:rPr>
                        </m:ctrlPr>
                      </m:dPr>
                      <m:e>
                        <m:r>
                          <a:rPr lang="en-GB" altLang="zh-CN" i="1" smtClean="0">
                            <a:latin typeface="Cambria Math" panose="02040503050406030204" pitchFamily="18" charset="0"/>
                            <a:ea typeface="Cambria Math" panose="02040503050406030204" pitchFamily="18" charset="0"/>
                          </a:rPr>
                          <m:t>𝜉</m:t>
                        </m:r>
                        <m:r>
                          <a:rPr lang="en-GB" altLang="zh-CN" i="1" smtClean="0">
                            <a:latin typeface="Cambria Math" panose="02040503050406030204" pitchFamily="18" charset="0"/>
                            <a:ea typeface="Cambria Math" panose="02040503050406030204" pitchFamily="18" charset="0"/>
                          </a:rPr>
                          <m:t>,</m:t>
                        </m:r>
                        <m:r>
                          <a:rPr lang="en-GB" altLang="zh-CN" i="1" smtClean="0">
                            <a:latin typeface="Cambria Math" panose="02040503050406030204" pitchFamily="18" charset="0"/>
                            <a:ea typeface="Cambria Math" panose="02040503050406030204" pitchFamily="18" charset="0"/>
                          </a:rPr>
                          <m:t>𝜂</m:t>
                        </m:r>
                      </m:e>
                    </m:d>
                  </m:oMath>
                </a14:m>
                <a:r>
                  <a:rPr kumimoji="1" lang="en-GB" altLang="zh-CN" dirty="0">
                    <a:latin typeface="Times New Roman" panose="02020603050405020304" pitchFamily="18" charset="0"/>
                    <a:cs typeface="Times New Roman" panose="02020603050405020304" pitchFamily="18" charset="0"/>
                  </a:rPr>
                  <a:t>:</a:t>
                </a:r>
              </a:p>
              <a:p>
                <a:pPr algn="ctr">
                  <a:lnSpc>
                    <a:spcPct val="125000"/>
                  </a:lnSpc>
                  <a:buClr>
                    <a:srgbClr val="0765B6"/>
                  </a:buClr>
                </a:pPr>
                <a14:m>
                  <m:oMath xmlns:m="http://schemas.openxmlformats.org/officeDocument/2006/math">
                    <m:r>
                      <a:rPr kumimoji="1" lang="en-GB" altLang="zh-CN" b="0" i="1" smtClean="0">
                        <a:latin typeface="Cambria Math" panose="02040503050406030204" pitchFamily="18" charset="0"/>
                        <a:cs typeface="Times New Roman" panose="02020603050405020304" pitchFamily="18" charset="0"/>
                      </a:rPr>
                      <m:t>𝐼</m:t>
                    </m:r>
                    <m:r>
                      <a:rPr kumimoji="1" lang="en-GB" altLang="zh-CN" b="0" i="1" smtClean="0">
                        <a:latin typeface="Cambria Math" panose="02040503050406030204" pitchFamily="18" charset="0"/>
                        <a:cs typeface="Times New Roman" panose="02020603050405020304" pitchFamily="18" charset="0"/>
                      </a:rPr>
                      <m:t>=</m:t>
                    </m:r>
                    <m:d>
                      <m:dPr>
                        <m:begChr m:val="["/>
                        <m:endChr m:val="]"/>
                        <m:ctrlPr>
                          <a:rPr kumimoji="1" lang="en-GB" altLang="zh-CN" b="0" i="1" smtClean="0">
                            <a:latin typeface="Cambria Math" panose="02040503050406030204" pitchFamily="18" charset="0"/>
                            <a:cs typeface="Times New Roman" panose="02020603050405020304" pitchFamily="18" charset="0"/>
                          </a:rPr>
                        </m:ctrlPr>
                      </m:dPr>
                      <m:e>
                        <m:m>
                          <m:mPr>
                            <m:mcs>
                              <m:mc>
                                <m:mcPr>
                                  <m:count m:val="2"/>
                                  <m:mcJc m:val="center"/>
                                </m:mcPr>
                              </m:mc>
                            </m:mcs>
                            <m:ctrlPr>
                              <a:rPr kumimoji="1" lang="en-GB" altLang="zh-CN" b="0" i="1" smtClean="0">
                                <a:latin typeface="Cambria Math" panose="02040503050406030204" pitchFamily="18" charset="0"/>
                                <a:cs typeface="Times New Roman" panose="02020603050405020304" pitchFamily="18" charset="0"/>
                              </a:rPr>
                            </m:ctrlPr>
                          </m:mPr>
                          <m:mr>
                            <m:e>
                              <m:r>
                                <m:rPr>
                                  <m:brk m:alnAt="7"/>
                                </m:rPr>
                                <a:rPr kumimoji="1" lang="en-GB" altLang="zh-CN" b="0" i="1" smtClean="0">
                                  <a:latin typeface="Cambria Math" panose="02040503050406030204" pitchFamily="18" charset="0"/>
                                  <a:cs typeface="Times New Roman" panose="02020603050405020304" pitchFamily="18" charset="0"/>
                                </a:rPr>
                                <m:t>𝐸</m:t>
                              </m:r>
                            </m:e>
                            <m:e>
                              <m:r>
                                <a:rPr kumimoji="1" lang="en-GB" altLang="zh-CN" b="0" i="1" smtClean="0">
                                  <a:latin typeface="Cambria Math" panose="02040503050406030204" pitchFamily="18" charset="0"/>
                                  <a:cs typeface="Times New Roman" panose="02020603050405020304" pitchFamily="18" charset="0"/>
                                </a:rPr>
                                <m:t>𝐹</m:t>
                              </m:r>
                            </m:e>
                          </m:mr>
                          <m:mr>
                            <m:e>
                              <m:r>
                                <a:rPr kumimoji="1" lang="en-GB" altLang="zh-CN" b="0" i="1" smtClean="0">
                                  <a:latin typeface="Cambria Math" panose="02040503050406030204" pitchFamily="18" charset="0"/>
                                  <a:cs typeface="Times New Roman" panose="02020603050405020304" pitchFamily="18" charset="0"/>
                                </a:rPr>
                                <m:t>𝐹</m:t>
                              </m:r>
                            </m:e>
                            <m:e>
                              <m:r>
                                <a:rPr kumimoji="1" lang="en-GB" altLang="zh-CN" b="0" i="1" smtClean="0">
                                  <a:latin typeface="Cambria Math" panose="02040503050406030204" pitchFamily="18" charset="0"/>
                                  <a:cs typeface="Times New Roman" panose="02020603050405020304" pitchFamily="18" charset="0"/>
                                </a:rPr>
                                <m:t>𝐺</m:t>
                              </m:r>
                            </m:e>
                          </m:mr>
                        </m:m>
                      </m:e>
                    </m:d>
                    <m:r>
                      <a:rPr kumimoji="1" lang="en-GB" altLang="zh-CN" b="0" i="1" smtClean="0">
                        <a:latin typeface="Cambria Math" panose="02040503050406030204" pitchFamily="18" charset="0"/>
                        <a:cs typeface="Times New Roman" panose="02020603050405020304" pitchFamily="18" charset="0"/>
                      </a:rPr>
                      <m:t>=</m:t>
                    </m:r>
                  </m:oMath>
                </a14:m>
                <a:r>
                  <a:rPr kumimoji="1" lang="en-GB" altLang="zh-CN"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kumimoji="1" lang="en-GB" altLang="zh-CN" i="1" smtClean="0">
                            <a:latin typeface="Cambria Math" panose="02040503050406030204" pitchFamily="18" charset="0"/>
                            <a:cs typeface="Times New Roman" panose="02020603050405020304" pitchFamily="18" charset="0"/>
                          </a:rPr>
                        </m:ctrlPr>
                      </m:dPr>
                      <m:e>
                        <m:m>
                          <m:mPr>
                            <m:mcs>
                              <m:mc>
                                <m:mcPr>
                                  <m:count m:val="2"/>
                                  <m:mcJc m:val="center"/>
                                </m:mcPr>
                              </m:mc>
                            </m:mcs>
                            <m:ctrlPr>
                              <a:rPr kumimoji="1" lang="en-GB" altLang="zh-CN" i="1" smtClean="0">
                                <a:latin typeface="Cambria Math" panose="02040503050406030204" pitchFamily="18" charset="0"/>
                                <a:cs typeface="Times New Roman" panose="02020603050405020304" pitchFamily="18" charset="0"/>
                              </a:rPr>
                            </m:ctrlPr>
                          </m:mPr>
                          <m:mr>
                            <m:e>
                              <m:d>
                                <m:dPr>
                                  <m:begChr m:val="⟨"/>
                                  <m:endChr m:val="⟩"/>
                                  <m:ctrlPr>
                                    <a:rPr kumimoji="1" lang="en-GB" altLang="zh-CN" i="1" smtClean="0">
                                      <a:latin typeface="Cambria Math" panose="02040503050406030204" pitchFamily="18" charset="0"/>
                                      <a:cs typeface="Times New Roman" panose="02020603050405020304" pitchFamily="18" charset="0"/>
                                    </a:rPr>
                                  </m:ctrlPr>
                                </m:dPr>
                                <m:e>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𝜉</m:t>
                                      </m:r>
                                    </m:sub>
                                  </m:sSub>
                                  <m:r>
                                    <a:rPr kumimoji="1" lang="en-GB" altLang="zh-CN" b="0" i="1" smtClean="0">
                                      <a:latin typeface="Cambria Math" panose="02040503050406030204" pitchFamily="18" charset="0"/>
                                      <a:cs typeface="Times New Roman" panose="02020603050405020304" pitchFamily="18" charset="0"/>
                                    </a:rPr>
                                    <m:t>,</m:t>
                                  </m:r>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𝜉</m:t>
                                      </m:r>
                                    </m:sub>
                                  </m:sSub>
                                </m:e>
                              </m:d>
                            </m:e>
                            <m:e>
                              <m:d>
                                <m:dPr>
                                  <m:begChr m:val="⟨"/>
                                  <m:endChr m:val="⟩"/>
                                  <m:ctrlPr>
                                    <a:rPr kumimoji="1" lang="en-GB" altLang="zh-CN" i="1" smtClean="0">
                                      <a:latin typeface="Cambria Math" panose="02040503050406030204" pitchFamily="18" charset="0"/>
                                      <a:cs typeface="Times New Roman" panose="02020603050405020304" pitchFamily="18" charset="0"/>
                                    </a:rPr>
                                  </m:ctrlPr>
                                </m:dPr>
                                <m:e>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𝜉</m:t>
                                      </m:r>
                                    </m:sub>
                                  </m:sSub>
                                  <m:r>
                                    <a:rPr kumimoji="1" lang="en-GB" altLang="zh-CN" i="1" smtClean="0">
                                      <a:latin typeface="Cambria Math" panose="02040503050406030204" pitchFamily="18" charset="0"/>
                                      <a:cs typeface="Times New Roman" panose="02020603050405020304" pitchFamily="18" charset="0"/>
                                    </a:rPr>
                                    <m:t>,</m:t>
                                  </m:r>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𝜂</m:t>
                                      </m:r>
                                    </m:sub>
                                  </m:sSub>
                                </m:e>
                              </m:d>
                            </m:e>
                          </m:mr>
                          <m:mr>
                            <m:e>
                              <m:d>
                                <m:dPr>
                                  <m:begChr m:val="⟨"/>
                                  <m:endChr m:val="⟩"/>
                                  <m:ctrlPr>
                                    <a:rPr kumimoji="1" lang="en-GB" altLang="zh-CN" i="1" smtClean="0">
                                      <a:latin typeface="Cambria Math" panose="02040503050406030204" pitchFamily="18" charset="0"/>
                                      <a:cs typeface="Times New Roman" panose="02020603050405020304" pitchFamily="18" charset="0"/>
                                    </a:rPr>
                                  </m:ctrlPr>
                                </m:dPr>
                                <m:e>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𝜉</m:t>
                                      </m:r>
                                    </m:sub>
                                  </m:sSub>
                                  <m:r>
                                    <a:rPr kumimoji="1" lang="en-GB" altLang="zh-CN" i="1" smtClean="0">
                                      <a:latin typeface="Cambria Math" panose="02040503050406030204" pitchFamily="18" charset="0"/>
                                      <a:cs typeface="Times New Roman" panose="02020603050405020304" pitchFamily="18" charset="0"/>
                                    </a:rPr>
                                    <m:t>,</m:t>
                                  </m:r>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𝜂</m:t>
                                      </m:r>
                                    </m:sub>
                                  </m:sSub>
                                </m:e>
                              </m:d>
                            </m:e>
                            <m:e>
                              <m:d>
                                <m:dPr>
                                  <m:begChr m:val="⟨"/>
                                  <m:endChr m:val="⟩"/>
                                  <m:ctrlPr>
                                    <a:rPr kumimoji="1" lang="en-GB" altLang="zh-CN" i="1" smtClean="0">
                                      <a:latin typeface="Cambria Math" panose="02040503050406030204" pitchFamily="18" charset="0"/>
                                      <a:cs typeface="Times New Roman" panose="02020603050405020304" pitchFamily="18" charset="0"/>
                                    </a:rPr>
                                  </m:ctrlPr>
                                </m:dPr>
                                <m:e>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𝜂</m:t>
                                      </m:r>
                                    </m:sub>
                                  </m:sSub>
                                  <m:r>
                                    <a:rPr kumimoji="1" lang="en-GB" altLang="zh-CN" i="1" smtClean="0">
                                      <a:latin typeface="Cambria Math" panose="02040503050406030204" pitchFamily="18" charset="0"/>
                                      <a:cs typeface="Times New Roman" panose="02020603050405020304" pitchFamily="18" charset="0"/>
                                    </a:rPr>
                                    <m:t>,</m:t>
                                  </m:r>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𝜂</m:t>
                                      </m:r>
                                    </m:sub>
                                  </m:sSub>
                                </m:e>
                              </m:d>
                            </m:e>
                          </m:mr>
                        </m:m>
                      </m:e>
                    </m:d>
                    <m:r>
                      <a:rPr kumimoji="1" lang="en-GB" altLang="zh-CN" b="0" i="1" smtClean="0">
                        <a:latin typeface="Cambria Math" panose="02040503050406030204" pitchFamily="18" charset="0"/>
                        <a:cs typeface="Times New Roman" panose="02020603050405020304" pitchFamily="18" charset="0"/>
                      </a:rPr>
                      <m:t>,</m:t>
                    </m:r>
                  </m:oMath>
                </a14:m>
                <a:r>
                  <a:rPr kumimoji="1" lang="en-GB" altLang="zh-CN" dirty="0">
                    <a:latin typeface="Times New Roman" panose="02020603050405020304" pitchFamily="18" charset="0"/>
                    <a:cs typeface="Times New Roman" panose="02020603050405020304" pitchFamily="18" charset="0"/>
                  </a:rPr>
                  <a:t> and </a:t>
                </a:r>
                <a14:m>
                  <m:oMath xmlns:m="http://schemas.openxmlformats.org/officeDocument/2006/math">
                    <m:r>
                      <a:rPr kumimoji="1" lang="en-GB" altLang="zh-CN" b="0" i="1" smtClean="0">
                        <a:latin typeface="Cambria Math" panose="02040503050406030204" pitchFamily="18" charset="0"/>
                        <a:cs typeface="Times New Roman" panose="02020603050405020304" pitchFamily="18" charset="0"/>
                      </a:rPr>
                      <m:t>𝐼𝐼</m:t>
                    </m:r>
                    <m:r>
                      <a:rPr kumimoji="1" lang="en-GB" altLang="zh-CN" b="0" i="1" smtClean="0">
                        <a:latin typeface="Cambria Math" panose="02040503050406030204" pitchFamily="18" charset="0"/>
                        <a:cs typeface="Times New Roman" panose="02020603050405020304" pitchFamily="18" charset="0"/>
                      </a:rPr>
                      <m:t>=</m:t>
                    </m:r>
                    <m:d>
                      <m:dPr>
                        <m:begChr m:val="["/>
                        <m:endChr m:val="]"/>
                        <m:ctrlPr>
                          <a:rPr kumimoji="1" lang="en-GB" altLang="zh-CN" i="1" smtClean="0">
                            <a:latin typeface="Cambria Math" panose="02040503050406030204" pitchFamily="18" charset="0"/>
                            <a:cs typeface="Times New Roman" panose="02020603050405020304" pitchFamily="18" charset="0"/>
                          </a:rPr>
                        </m:ctrlPr>
                      </m:dPr>
                      <m:e>
                        <m:m>
                          <m:mPr>
                            <m:mcs>
                              <m:mc>
                                <m:mcPr>
                                  <m:count m:val="2"/>
                                  <m:mcJc m:val="center"/>
                                </m:mcPr>
                              </m:mc>
                            </m:mcs>
                            <m:ctrlPr>
                              <a:rPr kumimoji="1" lang="en-GB" altLang="zh-CN" i="1" smtClean="0">
                                <a:latin typeface="Cambria Math" panose="02040503050406030204" pitchFamily="18" charset="0"/>
                                <a:cs typeface="Times New Roman" panose="02020603050405020304" pitchFamily="18" charset="0"/>
                              </a:rPr>
                            </m:ctrlPr>
                          </m:mPr>
                          <m:mr>
                            <m:e>
                              <m:r>
                                <m:rPr>
                                  <m:brk m:alnAt="7"/>
                                </m:rPr>
                                <a:rPr kumimoji="1" lang="en-GB" altLang="zh-CN" b="0" i="1" smtClean="0">
                                  <a:latin typeface="Cambria Math" panose="02040503050406030204" pitchFamily="18" charset="0"/>
                                  <a:cs typeface="Times New Roman" panose="02020603050405020304" pitchFamily="18" charset="0"/>
                                </a:rPr>
                                <m:t>𝐿</m:t>
                              </m:r>
                            </m:e>
                            <m:e>
                              <m:r>
                                <a:rPr kumimoji="1" lang="en-GB" altLang="zh-CN" b="0" i="1" smtClean="0">
                                  <a:latin typeface="Cambria Math" panose="02040503050406030204" pitchFamily="18" charset="0"/>
                                  <a:cs typeface="Times New Roman" panose="02020603050405020304" pitchFamily="18" charset="0"/>
                                </a:rPr>
                                <m:t>𝑀</m:t>
                              </m:r>
                            </m:e>
                          </m:mr>
                          <m:mr>
                            <m:e>
                              <m:r>
                                <a:rPr kumimoji="1" lang="en-GB" altLang="zh-CN" b="0" i="1" smtClean="0">
                                  <a:latin typeface="Cambria Math" panose="02040503050406030204" pitchFamily="18" charset="0"/>
                                  <a:cs typeface="Times New Roman" panose="02020603050405020304" pitchFamily="18" charset="0"/>
                                </a:rPr>
                                <m:t>𝑀</m:t>
                              </m:r>
                            </m:e>
                            <m:e>
                              <m:r>
                                <a:rPr kumimoji="1" lang="en-GB" altLang="zh-CN" b="0" i="1" smtClean="0">
                                  <a:latin typeface="Cambria Math" panose="02040503050406030204" pitchFamily="18" charset="0"/>
                                  <a:cs typeface="Times New Roman" panose="02020603050405020304" pitchFamily="18" charset="0"/>
                                </a:rPr>
                                <m:t>𝑁</m:t>
                              </m:r>
                            </m:e>
                          </m:mr>
                        </m:m>
                      </m:e>
                    </m:d>
                    <m:r>
                      <a:rPr kumimoji="1" lang="en-GB" altLang="zh-CN" i="1" smtClean="0">
                        <a:latin typeface="Cambria Math" panose="02040503050406030204" pitchFamily="18" charset="0"/>
                        <a:cs typeface="Times New Roman" panose="02020603050405020304" pitchFamily="18" charset="0"/>
                      </a:rPr>
                      <m:t>=</m:t>
                    </m:r>
                  </m:oMath>
                </a14:m>
                <a:r>
                  <a:rPr kumimoji="1" lang="en-GB" altLang="zh-CN"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kumimoji="1" lang="en-GB" altLang="zh-CN" i="1" smtClean="0">
                            <a:latin typeface="Cambria Math" panose="02040503050406030204" pitchFamily="18" charset="0"/>
                            <a:cs typeface="Times New Roman" panose="02020603050405020304" pitchFamily="18" charset="0"/>
                          </a:rPr>
                        </m:ctrlPr>
                      </m:dPr>
                      <m:e>
                        <m:m>
                          <m:mPr>
                            <m:mcs>
                              <m:mc>
                                <m:mcPr>
                                  <m:count m:val="2"/>
                                  <m:mcJc m:val="center"/>
                                </m:mcPr>
                              </m:mc>
                            </m:mcs>
                            <m:ctrlPr>
                              <a:rPr kumimoji="1" lang="en-GB" altLang="zh-CN" i="1" smtClean="0">
                                <a:latin typeface="Cambria Math" panose="02040503050406030204" pitchFamily="18" charset="0"/>
                                <a:cs typeface="Times New Roman" panose="02020603050405020304" pitchFamily="18" charset="0"/>
                              </a:rPr>
                            </m:ctrlPr>
                          </m:mPr>
                          <m:mr>
                            <m:e>
                              <m:d>
                                <m:dPr>
                                  <m:begChr m:val="⟨"/>
                                  <m:endChr m:val="⟩"/>
                                  <m:ctrlPr>
                                    <a:rPr kumimoji="1" lang="en-GB" altLang="zh-CN" i="1" smtClean="0">
                                      <a:latin typeface="Cambria Math" panose="02040503050406030204" pitchFamily="18" charset="0"/>
                                      <a:cs typeface="Times New Roman" panose="02020603050405020304" pitchFamily="18" charset="0"/>
                                    </a:rPr>
                                  </m:ctrlPr>
                                </m:dPr>
                                <m:e>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𝜉𝜉</m:t>
                                      </m:r>
                                    </m:sub>
                                  </m:sSub>
                                  <m:r>
                                    <a:rPr kumimoji="1" lang="en-GB" altLang="zh-CN" i="1" smtClean="0">
                                      <a:latin typeface="Cambria Math" panose="02040503050406030204" pitchFamily="18" charset="0"/>
                                      <a:cs typeface="Times New Roman" panose="02020603050405020304" pitchFamily="18" charset="0"/>
                                    </a:rPr>
                                    <m:t>,</m:t>
                                  </m:r>
                                  <m:r>
                                    <a:rPr kumimoji="1" lang="en-GB" altLang="zh-CN" b="1" i="1" smtClean="0">
                                      <a:latin typeface="Cambria Math" panose="02040503050406030204" pitchFamily="18" charset="0"/>
                                      <a:cs typeface="Times New Roman" panose="02020603050405020304" pitchFamily="18" charset="0"/>
                                    </a:rPr>
                                    <m:t>𝒏</m:t>
                                  </m:r>
                                </m:e>
                              </m:d>
                            </m:e>
                            <m:e>
                              <m:d>
                                <m:dPr>
                                  <m:begChr m:val="⟨"/>
                                  <m:endChr m:val="⟩"/>
                                  <m:ctrlPr>
                                    <a:rPr kumimoji="1" lang="en-GB" altLang="zh-CN" i="1" smtClean="0">
                                      <a:latin typeface="Cambria Math" panose="02040503050406030204" pitchFamily="18" charset="0"/>
                                      <a:cs typeface="Times New Roman" panose="02020603050405020304" pitchFamily="18" charset="0"/>
                                    </a:rPr>
                                  </m:ctrlPr>
                                </m:dPr>
                                <m:e>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𝜉𝜂</m:t>
                                      </m:r>
                                    </m:sub>
                                  </m:sSub>
                                  <m:r>
                                    <a:rPr kumimoji="1" lang="en-GB" altLang="zh-CN" i="1" smtClean="0">
                                      <a:latin typeface="Cambria Math" panose="02040503050406030204" pitchFamily="18" charset="0"/>
                                      <a:cs typeface="Times New Roman" panose="02020603050405020304" pitchFamily="18" charset="0"/>
                                    </a:rPr>
                                    <m:t>,</m:t>
                                  </m:r>
                                  <m:r>
                                    <a:rPr kumimoji="1" lang="en-GB" altLang="zh-CN" b="0" i="1" smtClean="0">
                                      <a:latin typeface="Cambria Math" panose="02040503050406030204" pitchFamily="18" charset="0"/>
                                      <a:cs typeface="Times New Roman" panose="02020603050405020304" pitchFamily="18" charset="0"/>
                                    </a:rPr>
                                    <m:t> </m:t>
                                  </m:r>
                                  <m:r>
                                    <a:rPr kumimoji="1" lang="en-GB" altLang="zh-CN" b="1" i="1" smtClean="0">
                                      <a:latin typeface="Cambria Math" panose="02040503050406030204" pitchFamily="18" charset="0"/>
                                      <a:cs typeface="Times New Roman" panose="02020603050405020304" pitchFamily="18" charset="0"/>
                                    </a:rPr>
                                    <m:t>𝒏</m:t>
                                  </m:r>
                                </m:e>
                              </m:d>
                            </m:e>
                          </m:mr>
                          <m:mr>
                            <m:e>
                              <m:d>
                                <m:dPr>
                                  <m:begChr m:val="⟨"/>
                                  <m:endChr m:val="⟩"/>
                                  <m:ctrlPr>
                                    <a:rPr kumimoji="1" lang="en-GB" altLang="zh-CN" i="1" smtClean="0">
                                      <a:latin typeface="Cambria Math" panose="02040503050406030204" pitchFamily="18" charset="0"/>
                                      <a:cs typeface="Times New Roman" panose="02020603050405020304" pitchFamily="18" charset="0"/>
                                    </a:rPr>
                                  </m:ctrlPr>
                                </m:dPr>
                                <m:e>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𝜉𝜂</m:t>
                                      </m:r>
                                    </m:sub>
                                  </m:sSub>
                                  <m:r>
                                    <a:rPr kumimoji="1" lang="en-GB" altLang="zh-CN" i="1" smtClean="0">
                                      <a:latin typeface="Cambria Math" panose="02040503050406030204" pitchFamily="18" charset="0"/>
                                      <a:cs typeface="Times New Roman" panose="02020603050405020304" pitchFamily="18" charset="0"/>
                                    </a:rPr>
                                    <m:t>,</m:t>
                                  </m:r>
                                  <m:r>
                                    <a:rPr kumimoji="1" lang="en-GB" altLang="zh-CN" b="1" i="1" smtClean="0">
                                      <a:latin typeface="Cambria Math" panose="02040503050406030204" pitchFamily="18" charset="0"/>
                                      <a:cs typeface="Times New Roman" panose="02020603050405020304" pitchFamily="18" charset="0"/>
                                    </a:rPr>
                                    <m:t>𝒏</m:t>
                                  </m:r>
                                </m:e>
                              </m:d>
                            </m:e>
                            <m:e>
                              <m:d>
                                <m:dPr>
                                  <m:begChr m:val="⟨"/>
                                  <m:endChr m:val="⟩"/>
                                  <m:ctrlPr>
                                    <a:rPr kumimoji="1" lang="en-GB" altLang="zh-CN" i="1" smtClean="0">
                                      <a:latin typeface="Cambria Math" panose="02040503050406030204" pitchFamily="18" charset="0"/>
                                      <a:cs typeface="Times New Roman" panose="02020603050405020304" pitchFamily="18" charset="0"/>
                                    </a:rPr>
                                  </m:ctrlPr>
                                </m:dPr>
                                <m:e>
                                  <m:sSub>
                                    <m:sSubPr>
                                      <m:ctrlPr>
                                        <a:rPr kumimoji="1" lang="en-GB" altLang="zh-CN" i="1" smtClean="0">
                                          <a:latin typeface="Cambria Math" panose="02040503050406030204" pitchFamily="18" charset="0"/>
                                          <a:cs typeface="Times New Roman" panose="02020603050405020304" pitchFamily="18" charset="0"/>
                                        </a:rPr>
                                      </m:ctrlPr>
                                    </m:sSubPr>
                                    <m:e>
                                      <m:r>
                                        <a:rPr lang="en-GB" altLang="zh-CN" i="1" smtClean="0">
                                          <a:latin typeface="Cambria Math" panose="02040503050406030204" pitchFamily="18" charset="0"/>
                                          <a:ea typeface="Cambria Math" panose="02040503050406030204" pitchFamily="18" charset="0"/>
                                        </a:rPr>
                                        <m:t>𝒮</m:t>
                                      </m:r>
                                    </m:e>
                                    <m:sub>
                                      <m:r>
                                        <a:rPr lang="en-GB" altLang="zh-CN" i="1" smtClean="0">
                                          <a:latin typeface="Cambria Math" panose="02040503050406030204" pitchFamily="18" charset="0"/>
                                          <a:ea typeface="Cambria Math" panose="02040503050406030204" pitchFamily="18" charset="0"/>
                                        </a:rPr>
                                        <m:t>𝜂𝜂</m:t>
                                      </m:r>
                                    </m:sub>
                                  </m:sSub>
                                  <m:r>
                                    <a:rPr kumimoji="1" lang="en-GB" altLang="zh-CN" i="1" smtClean="0">
                                      <a:latin typeface="Cambria Math" panose="02040503050406030204" pitchFamily="18" charset="0"/>
                                      <a:cs typeface="Times New Roman" panose="02020603050405020304" pitchFamily="18" charset="0"/>
                                    </a:rPr>
                                    <m:t>,</m:t>
                                  </m:r>
                                  <m:r>
                                    <a:rPr kumimoji="1" lang="en-GB" altLang="zh-CN" b="1" i="1" smtClean="0">
                                      <a:latin typeface="Cambria Math" panose="02040503050406030204" pitchFamily="18" charset="0"/>
                                      <a:cs typeface="Times New Roman" panose="02020603050405020304" pitchFamily="18" charset="0"/>
                                    </a:rPr>
                                    <m:t>𝒏</m:t>
                                  </m:r>
                                </m:e>
                              </m:d>
                            </m:e>
                          </m:mr>
                        </m:m>
                      </m:e>
                    </m:d>
                  </m:oMath>
                </a14:m>
                <a:endParaRPr lang="en-GB" altLang="zh-CN"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25000"/>
                  </a:lnSpc>
                  <a:buClr>
                    <a:srgbClr val="0765B6"/>
                  </a:buClr>
                </a:pPr>
                <a:r>
                  <a:rPr kumimoji="1" lang="en-GB" altLang="zh-CN" dirty="0">
                    <a:latin typeface="Times New Roman" panose="02020603050405020304" pitchFamily="18" charset="0"/>
                    <a:cs typeface="Times New Roman" panose="02020603050405020304" pitchFamily="18" charset="0"/>
                  </a:rPr>
                  <a:t>	where </a:t>
                </a:r>
                <a14:m>
                  <m:oMath xmlns:m="http://schemas.openxmlformats.org/officeDocument/2006/math">
                    <m:d>
                      <m:dPr>
                        <m:begChr m:val="⟨"/>
                        <m:endChr m:val="⟩"/>
                        <m:ctrlPr>
                          <a:rPr kumimoji="1" lang="en-GB" altLang="zh-CN" i="1" smtClean="0">
                            <a:latin typeface="Cambria Math" panose="02040503050406030204" pitchFamily="18" charset="0"/>
                            <a:cs typeface="Times New Roman" panose="02020603050405020304" pitchFamily="18" charset="0"/>
                          </a:rPr>
                        </m:ctrlPr>
                      </m:dPr>
                      <m:e>
                        <m:r>
                          <a:rPr kumimoji="1" lang="en-GB" altLang="zh-CN"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b="0" i="1" smtClean="0">
                            <a:latin typeface="Cambria Math" panose="02040503050406030204" pitchFamily="18" charset="0"/>
                            <a:ea typeface="Cambria Math" panose="02040503050406030204" pitchFamily="18" charset="0"/>
                            <a:cs typeface="Times New Roman" panose="02020603050405020304" pitchFamily="18" charset="0"/>
                          </a:rPr>
                          <m:t>, ∙</m:t>
                        </m:r>
                      </m:e>
                    </m:d>
                  </m:oMath>
                </a14:m>
                <a:r>
                  <a:rPr kumimoji="1" lang="en-GB" altLang="zh-CN" dirty="0">
                    <a:latin typeface="Times New Roman" panose="02020603050405020304" pitchFamily="18" charset="0"/>
                    <a:cs typeface="Times New Roman" panose="02020603050405020304" pitchFamily="18" charset="0"/>
                  </a:rPr>
                  <a:t> denotes the inner product, and </a:t>
                </a:r>
                <a14:m>
                  <m:oMath xmlns:m="http://schemas.openxmlformats.org/officeDocument/2006/math">
                    <m:r>
                      <a:rPr kumimoji="1" lang="en-GB" altLang="zh-CN" b="1" i="1" smtClean="0">
                        <a:latin typeface="Cambria Math" panose="02040503050406030204" pitchFamily="18" charset="0"/>
                        <a:cs typeface="Times New Roman" panose="02020603050405020304" pitchFamily="18" charset="0"/>
                      </a:rPr>
                      <m:t>𝒏</m:t>
                    </m:r>
                  </m:oMath>
                </a14:m>
                <a:r>
                  <a:rPr kumimoji="1" lang="en-GB" altLang="zh-CN" dirty="0">
                    <a:latin typeface="Times New Roman" panose="02020603050405020304" pitchFamily="18" charset="0"/>
                    <a:cs typeface="Times New Roman" panose="02020603050405020304" pitchFamily="18" charset="0"/>
                  </a:rPr>
                  <a:t> is the unit normal vector of </a:t>
                </a:r>
                <a14:m>
                  <m:oMath xmlns:m="http://schemas.openxmlformats.org/officeDocument/2006/math">
                    <m:r>
                      <a:rPr lang="en-GB" altLang="zh-CN" i="1" smtClean="0">
                        <a:latin typeface="Cambria Math" panose="02040503050406030204" pitchFamily="18" charset="0"/>
                        <a:ea typeface="Cambria Math" panose="02040503050406030204" pitchFamily="18" charset="0"/>
                      </a:rPr>
                      <m:t>𝒮</m:t>
                    </m:r>
                    <m:d>
                      <m:dPr>
                        <m:ctrlPr>
                          <a:rPr lang="en-GB" altLang="zh-CN" i="1" smtClean="0">
                            <a:latin typeface="Cambria Math" panose="02040503050406030204" pitchFamily="18" charset="0"/>
                            <a:ea typeface="Cambria Math" panose="02040503050406030204" pitchFamily="18" charset="0"/>
                          </a:rPr>
                        </m:ctrlPr>
                      </m:dPr>
                      <m:e>
                        <m:r>
                          <a:rPr lang="en-GB" altLang="zh-CN" i="1" smtClean="0">
                            <a:latin typeface="Cambria Math" panose="02040503050406030204" pitchFamily="18" charset="0"/>
                            <a:ea typeface="Cambria Math" panose="02040503050406030204" pitchFamily="18" charset="0"/>
                          </a:rPr>
                          <m:t>𝜉</m:t>
                        </m:r>
                        <m:r>
                          <a:rPr lang="en-GB" altLang="zh-CN" i="1" smtClean="0">
                            <a:latin typeface="Cambria Math" panose="02040503050406030204" pitchFamily="18" charset="0"/>
                            <a:ea typeface="Cambria Math" panose="02040503050406030204" pitchFamily="18" charset="0"/>
                          </a:rPr>
                          <m:t>,</m:t>
                        </m:r>
                        <m:r>
                          <a:rPr lang="en-GB" altLang="zh-CN" i="1" smtClean="0">
                            <a:latin typeface="Cambria Math" panose="02040503050406030204" pitchFamily="18" charset="0"/>
                            <a:ea typeface="Cambria Math" panose="02040503050406030204" pitchFamily="18" charset="0"/>
                          </a:rPr>
                          <m:t>𝜂</m:t>
                        </m:r>
                      </m:e>
                    </m:d>
                  </m:oMath>
                </a14:m>
                <a:r>
                  <a:rPr kumimoji="1" lang="en-GB" altLang="zh-CN" dirty="0">
                    <a:latin typeface="Times New Roman" panose="02020603050405020304" pitchFamily="18" charset="0"/>
                    <a:cs typeface="Times New Roman" panose="02020603050405020304" pitchFamily="18" charset="0"/>
                  </a:rPr>
                  <a:t>.</a:t>
                </a:r>
              </a:p>
              <a:p>
                <a:pPr marL="342900" indent="-342900">
                  <a:lnSpc>
                    <a:spcPct val="125000"/>
                  </a:lnSpc>
                  <a:buClr>
                    <a:srgbClr val="0765B6"/>
                  </a:buClr>
                  <a:buFont typeface="Wingdings" pitchFamily="2" charset="2"/>
                  <a:buChar char="l"/>
                </a:pPr>
                <a:r>
                  <a:rPr kumimoji="1" lang="en-GB" altLang="zh-CN" b="1" dirty="0">
                    <a:solidFill>
                      <a:srgbClr val="FF0000"/>
                    </a:solidFill>
                    <a:latin typeface="Times New Roman" panose="02020603050405020304" pitchFamily="18" charset="0"/>
                    <a:cs typeface="Times New Roman" panose="02020603050405020304" pitchFamily="18" charset="0"/>
                  </a:rPr>
                  <a:t>Absolute principal curvature:</a:t>
                </a:r>
              </a:p>
              <a:p>
                <a:pPr>
                  <a:lnSpc>
                    <a:spcPct val="125000"/>
                  </a:lnSpc>
                  <a:buClr>
                    <a:srgbClr val="0765B6"/>
                  </a:buClr>
                </a:pPr>
                <a14:m>
                  <m:oMathPara xmlns:m="http://schemas.openxmlformats.org/officeDocument/2006/math">
                    <m:oMathParaPr>
                      <m:jc m:val="centerGroup"/>
                    </m:oMathParaPr>
                    <m:oMath xmlns:m="http://schemas.openxmlformats.org/officeDocument/2006/math">
                      <m:sSub>
                        <m:sSubPr>
                          <m:ctrlPr>
                            <a:rPr lang="en-GB" altLang="zh-CN" i="1" smtClean="0">
                              <a:solidFill>
                                <a:srgbClr val="0432FF"/>
                              </a:solidFill>
                              <a:latin typeface="Cambria Math" panose="02040503050406030204" pitchFamily="18" charset="0"/>
                              <a:ea typeface="Cambria Math" panose="02040503050406030204" pitchFamily="18" charset="0"/>
                            </a:rPr>
                          </m:ctrlPr>
                        </m:sSubPr>
                        <m:e>
                          <m:r>
                            <a:rPr lang="en-GB" altLang="zh-CN" i="1" smtClean="0">
                              <a:solidFill>
                                <a:srgbClr val="0432FF"/>
                              </a:solidFill>
                              <a:latin typeface="Cambria Math" panose="02040503050406030204" pitchFamily="18" charset="0"/>
                              <a:ea typeface="Cambria Math" panose="02040503050406030204" pitchFamily="18" charset="0"/>
                            </a:rPr>
                            <m:t>𝒞</m:t>
                          </m:r>
                        </m:e>
                        <m:sub>
                          <m:r>
                            <a:rPr lang="en-GB" altLang="zh-CN" i="1" smtClean="0">
                              <a:solidFill>
                                <a:srgbClr val="0432FF"/>
                              </a:solidFill>
                              <a:latin typeface="Cambria Math" panose="02040503050406030204" pitchFamily="18" charset="0"/>
                              <a:ea typeface="Cambria Math" panose="02040503050406030204" pitchFamily="18" charset="0"/>
                            </a:rPr>
                            <m:t>𝑎𝑏𝑠</m:t>
                          </m:r>
                        </m:sub>
                      </m:sSub>
                      <m:r>
                        <a:rPr lang="en-GB" altLang="zh-CN" b="0" i="1" smtClean="0">
                          <a:latin typeface="Cambria Math" panose="02040503050406030204" pitchFamily="18" charset="0"/>
                          <a:ea typeface="Cambria Math" panose="02040503050406030204" pitchFamily="18" charset="0"/>
                        </a:rPr>
                        <m:t>=</m:t>
                      </m:r>
                      <m:d>
                        <m:dPr>
                          <m:begChr m:val="|"/>
                          <m:endChr m:val="|"/>
                          <m:ctrlPr>
                            <a:rPr lang="en-GB" altLang="zh-CN" i="1" smtClean="0">
                              <a:latin typeface="Cambria Math" panose="02040503050406030204" pitchFamily="18" charset="0"/>
                              <a:ea typeface="Cambria Math" panose="02040503050406030204" pitchFamily="18" charset="0"/>
                            </a:rPr>
                          </m:ctrlPr>
                        </m:dPr>
                        <m:e>
                          <m:sSub>
                            <m:sSubPr>
                              <m:ctrlPr>
                                <a:rPr lang="en-GB" altLang="zh-CN" i="1" smtClean="0">
                                  <a:latin typeface="Cambria Math" panose="02040503050406030204" pitchFamily="18" charset="0"/>
                                  <a:ea typeface="Cambria Math" panose="02040503050406030204" pitchFamily="18" charset="0"/>
                                </a:rPr>
                              </m:ctrlPr>
                            </m:sSubPr>
                            <m:e>
                              <m:r>
                                <a:rPr lang="en-GB" altLang="zh-CN" i="1" smtClean="0">
                                  <a:latin typeface="Cambria Math" panose="02040503050406030204" pitchFamily="18" charset="0"/>
                                  <a:ea typeface="Cambria Math" panose="02040503050406030204" pitchFamily="18" charset="0"/>
                                </a:rPr>
                                <m:t>𝜅</m:t>
                              </m:r>
                            </m:e>
                            <m:sub>
                              <m:r>
                                <a:rPr lang="en-GB" altLang="zh-CN" i="1" smtClean="0">
                                  <a:latin typeface="Cambria Math" panose="02040503050406030204" pitchFamily="18" charset="0"/>
                                  <a:ea typeface="Cambria Math" panose="02040503050406030204" pitchFamily="18" charset="0"/>
                                </a:rPr>
                                <m:t>𝑚𝑎𝑥</m:t>
                              </m:r>
                            </m:sub>
                          </m:sSub>
                        </m:e>
                      </m:d>
                      <m:r>
                        <a:rPr lang="en-GB" altLang="zh-CN" i="1" smtClean="0">
                          <a:latin typeface="Cambria Math" panose="02040503050406030204" pitchFamily="18" charset="0"/>
                          <a:ea typeface="Cambria Math" panose="02040503050406030204" pitchFamily="18" charset="0"/>
                        </a:rPr>
                        <m:t>+</m:t>
                      </m:r>
                      <m:d>
                        <m:dPr>
                          <m:begChr m:val="|"/>
                          <m:endChr m:val="|"/>
                          <m:ctrlPr>
                            <a:rPr lang="en-GB" altLang="zh-CN" i="1" smtClean="0">
                              <a:latin typeface="Cambria Math" panose="02040503050406030204" pitchFamily="18" charset="0"/>
                              <a:ea typeface="Cambria Math" panose="02040503050406030204" pitchFamily="18" charset="0"/>
                            </a:rPr>
                          </m:ctrlPr>
                        </m:dPr>
                        <m:e>
                          <m:sSub>
                            <m:sSubPr>
                              <m:ctrlPr>
                                <a:rPr lang="en-GB" altLang="zh-CN" i="1" smtClean="0">
                                  <a:latin typeface="Cambria Math" panose="02040503050406030204" pitchFamily="18" charset="0"/>
                                  <a:ea typeface="Cambria Math" panose="02040503050406030204" pitchFamily="18" charset="0"/>
                                </a:rPr>
                              </m:ctrlPr>
                            </m:sSubPr>
                            <m:e>
                              <m:r>
                                <a:rPr lang="en-GB" altLang="zh-CN" i="1" smtClean="0">
                                  <a:latin typeface="Cambria Math" panose="02040503050406030204" pitchFamily="18" charset="0"/>
                                  <a:ea typeface="Cambria Math" panose="02040503050406030204" pitchFamily="18" charset="0"/>
                                </a:rPr>
                                <m:t>𝜅</m:t>
                              </m:r>
                            </m:e>
                            <m:sub>
                              <m:r>
                                <a:rPr lang="en-GB" altLang="zh-CN" i="1" smtClean="0">
                                  <a:latin typeface="Cambria Math" panose="02040503050406030204" pitchFamily="18" charset="0"/>
                                  <a:ea typeface="Cambria Math" panose="02040503050406030204" pitchFamily="18" charset="0"/>
                                </a:rPr>
                                <m:t>𝑚𝑖𝑛</m:t>
                              </m:r>
                            </m:sub>
                          </m:sSub>
                        </m:e>
                      </m:d>
                      <m:r>
                        <a:rPr lang="en-GB" altLang="zh-CN" i="1" smtClean="0">
                          <a:latin typeface="Cambria Math" panose="02040503050406030204" pitchFamily="18" charset="0"/>
                          <a:ea typeface="Cambria Math" panose="02040503050406030204" pitchFamily="18" charset="0"/>
                        </a:rPr>
                        <m:t>=</m:t>
                      </m:r>
                      <m:d>
                        <m:dPr>
                          <m:begChr m:val="|"/>
                          <m:endChr m:val="|"/>
                          <m:ctrlPr>
                            <a:rPr lang="en-GB" altLang="zh-CN" i="1" smtClean="0">
                              <a:latin typeface="Cambria Math" panose="02040503050406030204" pitchFamily="18" charset="0"/>
                              <a:ea typeface="Cambria Math" panose="02040503050406030204" pitchFamily="18" charset="0"/>
                            </a:rPr>
                          </m:ctrlPr>
                        </m:dPr>
                        <m:e>
                          <m:r>
                            <a:rPr lang="en-GB" altLang="zh-CN" i="1" smtClean="0">
                              <a:latin typeface="Cambria Math" panose="02040503050406030204" pitchFamily="18" charset="0"/>
                              <a:ea typeface="Cambria Math" panose="02040503050406030204" pitchFamily="18" charset="0"/>
                            </a:rPr>
                            <m:t>ℋ</m:t>
                          </m:r>
                          <m:r>
                            <a:rPr lang="en-GB" altLang="zh-CN" i="1" smtClean="0">
                              <a:latin typeface="Cambria Math" panose="02040503050406030204" pitchFamily="18" charset="0"/>
                              <a:ea typeface="Cambria Math" panose="02040503050406030204" pitchFamily="18" charset="0"/>
                            </a:rPr>
                            <m:t>+</m:t>
                          </m:r>
                          <m:rad>
                            <m:radPr>
                              <m:degHide m:val="on"/>
                              <m:ctrlPr>
                                <a:rPr lang="en-GB" altLang="zh-CN" i="1" smtClean="0">
                                  <a:latin typeface="Cambria Math" panose="02040503050406030204" pitchFamily="18" charset="0"/>
                                  <a:ea typeface="Cambria Math" panose="02040503050406030204" pitchFamily="18" charset="0"/>
                                </a:rPr>
                              </m:ctrlPr>
                            </m:radPr>
                            <m:deg/>
                            <m:e>
                              <m:sSup>
                                <m:sSupPr>
                                  <m:ctrlPr>
                                    <a:rPr lang="en-GB" altLang="zh-CN" i="1" smtClean="0">
                                      <a:latin typeface="Cambria Math" panose="02040503050406030204" pitchFamily="18" charset="0"/>
                                      <a:ea typeface="Cambria Math" panose="02040503050406030204" pitchFamily="18" charset="0"/>
                                    </a:rPr>
                                  </m:ctrlPr>
                                </m:sSupPr>
                                <m:e>
                                  <m:r>
                                    <a:rPr lang="en-GB" altLang="zh-CN" i="1" smtClean="0">
                                      <a:latin typeface="Cambria Math" panose="02040503050406030204" pitchFamily="18" charset="0"/>
                                      <a:ea typeface="Cambria Math" panose="02040503050406030204" pitchFamily="18" charset="0"/>
                                    </a:rPr>
                                    <m:t>ℋ</m:t>
                                  </m:r>
                                </m:e>
                                <m:sup>
                                  <m:r>
                                    <a:rPr lang="en-GB" altLang="zh-CN" i="1" smtClean="0">
                                      <a:latin typeface="Cambria Math" panose="02040503050406030204" pitchFamily="18" charset="0"/>
                                      <a:ea typeface="Cambria Math" panose="02040503050406030204" pitchFamily="18" charset="0"/>
                                    </a:rPr>
                                    <m:t>2</m:t>
                                  </m:r>
                                </m:sup>
                              </m:sSup>
                              <m:r>
                                <a:rPr lang="en-GB" altLang="zh-CN" i="1" smtClean="0">
                                  <a:latin typeface="Cambria Math" panose="02040503050406030204" pitchFamily="18" charset="0"/>
                                  <a:ea typeface="Cambria Math" panose="02040503050406030204" pitchFamily="18" charset="0"/>
                                </a:rPr>
                                <m:t>−</m:t>
                              </m:r>
                              <m:r>
                                <a:rPr lang="en-GB" altLang="zh-CN" i="1" smtClean="0">
                                  <a:latin typeface="Cambria Math" panose="02040503050406030204" pitchFamily="18" charset="0"/>
                                  <a:ea typeface="Cambria Math" panose="02040503050406030204" pitchFamily="18" charset="0"/>
                                </a:rPr>
                                <m:t>𝒦</m:t>
                              </m:r>
                            </m:e>
                          </m:rad>
                        </m:e>
                      </m:d>
                      <m:r>
                        <a:rPr lang="en-GB" altLang="zh-CN" i="1" smtClean="0">
                          <a:latin typeface="Cambria Math" panose="02040503050406030204" pitchFamily="18" charset="0"/>
                          <a:ea typeface="Cambria Math" panose="02040503050406030204" pitchFamily="18" charset="0"/>
                        </a:rPr>
                        <m:t>+</m:t>
                      </m:r>
                      <m:d>
                        <m:dPr>
                          <m:begChr m:val="|"/>
                          <m:endChr m:val="|"/>
                          <m:ctrlPr>
                            <a:rPr lang="en-GB" altLang="zh-CN" i="1" smtClean="0">
                              <a:latin typeface="Cambria Math" panose="02040503050406030204" pitchFamily="18" charset="0"/>
                              <a:ea typeface="Cambria Math" panose="02040503050406030204" pitchFamily="18" charset="0"/>
                            </a:rPr>
                          </m:ctrlPr>
                        </m:dPr>
                        <m:e>
                          <m:r>
                            <a:rPr lang="en-GB" altLang="zh-CN" i="1" smtClean="0">
                              <a:latin typeface="Cambria Math" panose="02040503050406030204" pitchFamily="18" charset="0"/>
                              <a:ea typeface="Cambria Math" panose="02040503050406030204" pitchFamily="18" charset="0"/>
                            </a:rPr>
                            <m:t>ℋ</m:t>
                          </m:r>
                          <m:r>
                            <a:rPr lang="en-GB" altLang="zh-CN" i="1" smtClean="0">
                              <a:latin typeface="Cambria Math" panose="02040503050406030204" pitchFamily="18" charset="0"/>
                              <a:ea typeface="Cambria Math" panose="02040503050406030204" pitchFamily="18" charset="0"/>
                            </a:rPr>
                            <m:t>−</m:t>
                          </m:r>
                          <m:rad>
                            <m:radPr>
                              <m:degHide m:val="on"/>
                              <m:ctrlPr>
                                <a:rPr lang="en-GB" altLang="zh-CN" i="1" smtClean="0">
                                  <a:latin typeface="Cambria Math" panose="02040503050406030204" pitchFamily="18" charset="0"/>
                                  <a:ea typeface="Cambria Math" panose="02040503050406030204" pitchFamily="18" charset="0"/>
                                </a:rPr>
                              </m:ctrlPr>
                            </m:radPr>
                            <m:deg/>
                            <m:e>
                              <m:sSup>
                                <m:sSupPr>
                                  <m:ctrlPr>
                                    <a:rPr lang="en-GB" altLang="zh-CN" i="1" smtClean="0">
                                      <a:latin typeface="Cambria Math" panose="02040503050406030204" pitchFamily="18" charset="0"/>
                                      <a:ea typeface="Cambria Math" panose="02040503050406030204" pitchFamily="18" charset="0"/>
                                    </a:rPr>
                                  </m:ctrlPr>
                                </m:sSupPr>
                                <m:e>
                                  <m:r>
                                    <a:rPr lang="en-GB" altLang="zh-CN" i="1" smtClean="0">
                                      <a:latin typeface="Cambria Math" panose="02040503050406030204" pitchFamily="18" charset="0"/>
                                      <a:ea typeface="Cambria Math" panose="02040503050406030204" pitchFamily="18" charset="0"/>
                                    </a:rPr>
                                    <m:t>ℋ</m:t>
                                  </m:r>
                                </m:e>
                                <m:sup>
                                  <m:r>
                                    <a:rPr lang="en-GB" altLang="zh-CN" i="1" smtClean="0">
                                      <a:latin typeface="Cambria Math" panose="02040503050406030204" pitchFamily="18" charset="0"/>
                                      <a:ea typeface="Cambria Math" panose="02040503050406030204" pitchFamily="18" charset="0"/>
                                    </a:rPr>
                                    <m:t>2</m:t>
                                  </m:r>
                                </m:sup>
                              </m:sSup>
                              <m:r>
                                <a:rPr lang="en-GB" altLang="zh-CN" i="1" smtClean="0">
                                  <a:latin typeface="Cambria Math" panose="02040503050406030204" pitchFamily="18" charset="0"/>
                                  <a:ea typeface="Cambria Math" panose="02040503050406030204" pitchFamily="18" charset="0"/>
                                </a:rPr>
                                <m:t>−</m:t>
                              </m:r>
                              <m:r>
                                <a:rPr lang="en-GB" altLang="zh-CN" i="1" smtClean="0">
                                  <a:latin typeface="Cambria Math" panose="02040503050406030204" pitchFamily="18" charset="0"/>
                                  <a:ea typeface="Cambria Math" panose="02040503050406030204" pitchFamily="18" charset="0"/>
                                </a:rPr>
                                <m:t>𝒦</m:t>
                              </m:r>
                            </m:e>
                          </m:rad>
                        </m:e>
                      </m:d>
                    </m:oMath>
                  </m:oMathPara>
                </a14:m>
                <a:endParaRPr lang="en-GB" altLang="zh-CN" dirty="0">
                  <a:latin typeface="Times New Roman" panose="02020603050405020304" pitchFamily="18" charset="0"/>
                  <a:cs typeface="Times New Roman" panose="02020603050405020304" pitchFamily="18" charset="0"/>
                </a:endParaRPr>
              </a:p>
              <a:p>
                <a:pPr>
                  <a:lnSpc>
                    <a:spcPct val="125000"/>
                  </a:lnSpc>
                  <a:buClr>
                    <a:srgbClr val="0765B6"/>
                  </a:buClr>
                </a:pPr>
                <a:r>
                  <a:rPr lang="en-GB" altLang="zh-CN" dirty="0">
                    <a:latin typeface="Times New Roman" panose="02020603050405020304" pitchFamily="18" charset="0"/>
                    <a:cs typeface="Times New Roman" panose="02020603050405020304" pitchFamily="18" charset="0"/>
                  </a:rPr>
                  <a:t>	where</a:t>
                </a:r>
              </a:p>
              <a:p>
                <a:pPr>
                  <a:lnSpc>
                    <a:spcPct val="125000"/>
                  </a:lnSpc>
                  <a:buClr>
                    <a:srgbClr val="0765B6"/>
                  </a:buClr>
                </a:pPr>
                <a14:m>
                  <m:oMathPara xmlns:m="http://schemas.openxmlformats.org/officeDocument/2006/math">
                    <m:oMathParaPr>
                      <m:jc m:val="centerGroup"/>
                    </m:oMathParaPr>
                    <m:oMath xmlns:m="http://schemas.openxmlformats.org/officeDocument/2006/math">
                      <m:r>
                        <a:rPr lang="en-GB" altLang="zh-CN" i="1" smtClean="0">
                          <a:latin typeface="Cambria Math" panose="02040503050406030204" pitchFamily="18" charset="0"/>
                          <a:ea typeface="Cambria Math" panose="02040503050406030204" pitchFamily="18" charset="0"/>
                        </a:rPr>
                        <m:t>𝒦</m:t>
                      </m:r>
                      <m:r>
                        <a:rPr lang="en-GB" altLang="zh-CN" b="0" i="1" smtClean="0">
                          <a:latin typeface="Cambria Math" panose="02040503050406030204" pitchFamily="18" charset="0"/>
                          <a:ea typeface="Cambria Math" panose="02040503050406030204" pitchFamily="18" charset="0"/>
                        </a:rPr>
                        <m:t>=</m:t>
                      </m:r>
                      <m:f>
                        <m:fPr>
                          <m:ctrlPr>
                            <a:rPr lang="en-GB" altLang="zh-CN" b="0" i="1" smtClean="0">
                              <a:latin typeface="Cambria Math" panose="02040503050406030204" pitchFamily="18" charset="0"/>
                              <a:ea typeface="Cambria Math" panose="02040503050406030204" pitchFamily="18" charset="0"/>
                            </a:rPr>
                          </m:ctrlPr>
                        </m:fPr>
                        <m:num>
                          <m:r>
                            <a:rPr lang="en-GB" altLang="zh-CN" b="0" i="1" smtClean="0">
                              <a:latin typeface="Cambria Math" panose="02040503050406030204" pitchFamily="18" charset="0"/>
                              <a:ea typeface="Cambria Math" panose="02040503050406030204" pitchFamily="18" charset="0"/>
                            </a:rPr>
                            <m:t>𝐿𝑁</m:t>
                          </m:r>
                          <m:r>
                            <a:rPr lang="en-GB" altLang="zh-CN" b="0" i="1" smtClean="0">
                              <a:latin typeface="Cambria Math" panose="02040503050406030204" pitchFamily="18" charset="0"/>
                              <a:ea typeface="Cambria Math" panose="02040503050406030204" pitchFamily="18" charset="0"/>
                            </a:rPr>
                            <m:t>−</m:t>
                          </m:r>
                          <m:sSup>
                            <m:sSupPr>
                              <m:ctrlPr>
                                <a:rPr lang="en-GB" altLang="zh-CN" b="0" i="1" smtClean="0">
                                  <a:latin typeface="Cambria Math" panose="02040503050406030204" pitchFamily="18" charset="0"/>
                                  <a:ea typeface="Cambria Math" panose="02040503050406030204" pitchFamily="18" charset="0"/>
                                </a:rPr>
                              </m:ctrlPr>
                            </m:sSupPr>
                            <m:e>
                              <m:r>
                                <a:rPr lang="en-GB" altLang="zh-CN" b="0" i="1" smtClean="0">
                                  <a:latin typeface="Cambria Math" panose="02040503050406030204" pitchFamily="18" charset="0"/>
                                  <a:ea typeface="Cambria Math" panose="02040503050406030204" pitchFamily="18" charset="0"/>
                                </a:rPr>
                                <m:t>𝑀</m:t>
                              </m:r>
                            </m:e>
                            <m:sup>
                              <m:r>
                                <a:rPr lang="en-GB" altLang="zh-CN" b="0" i="1" smtClean="0">
                                  <a:latin typeface="Cambria Math" panose="02040503050406030204" pitchFamily="18" charset="0"/>
                                  <a:ea typeface="Cambria Math" panose="02040503050406030204" pitchFamily="18" charset="0"/>
                                </a:rPr>
                                <m:t>2</m:t>
                              </m:r>
                            </m:sup>
                          </m:sSup>
                        </m:num>
                        <m:den>
                          <m:r>
                            <a:rPr lang="en-GB" altLang="zh-CN" b="0" i="1" smtClean="0">
                              <a:latin typeface="Cambria Math" panose="02040503050406030204" pitchFamily="18" charset="0"/>
                              <a:ea typeface="Cambria Math" panose="02040503050406030204" pitchFamily="18" charset="0"/>
                            </a:rPr>
                            <m:t>𝐸𝐺</m:t>
                          </m:r>
                          <m:r>
                            <a:rPr lang="en-GB" altLang="zh-CN" b="0" i="1" smtClean="0">
                              <a:latin typeface="Cambria Math" panose="02040503050406030204" pitchFamily="18" charset="0"/>
                              <a:ea typeface="Cambria Math" panose="02040503050406030204" pitchFamily="18" charset="0"/>
                            </a:rPr>
                            <m:t>−</m:t>
                          </m:r>
                          <m:sSup>
                            <m:sSupPr>
                              <m:ctrlPr>
                                <a:rPr lang="en-GB" altLang="zh-CN" b="0" i="1" smtClean="0">
                                  <a:latin typeface="Cambria Math" panose="02040503050406030204" pitchFamily="18" charset="0"/>
                                  <a:ea typeface="Cambria Math" panose="02040503050406030204" pitchFamily="18" charset="0"/>
                                </a:rPr>
                              </m:ctrlPr>
                            </m:sSupPr>
                            <m:e>
                              <m:r>
                                <a:rPr lang="en-GB" altLang="zh-CN" b="0" i="1" smtClean="0">
                                  <a:latin typeface="Cambria Math" panose="02040503050406030204" pitchFamily="18" charset="0"/>
                                  <a:ea typeface="Cambria Math" panose="02040503050406030204" pitchFamily="18" charset="0"/>
                                </a:rPr>
                                <m:t>𝐹</m:t>
                              </m:r>
                            </m:e>
                            <m:sup>
                              <m:r>
                                <a:rPr lang="en-GB" altLang="zh-CN" b="0" i="1" smtClean="0">
                                  <a:latin typeface="Cambria Math" panose="02040503050406030204" pitchFamily="18" charset="0"/>
                                  <a:ea typeface="Cambria Math" panose="02040503050406030204" pitchFamily="18" charset="0"/>
                                </a:rPr>
                                <m:t>2</m:t>
                              </m:r>
                            </m:sup>
                          </m:sSup>
                        </m:den>
                      </m:f>
                    </m:oMath>
                  </m:oMathPara>
                </a14:m>
                <a:endParaRPr lang="en-GB" altLang="zh-CN" b="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25000"/>
                  </a:lnSpc>
                  <a:buClr>
                    <a:srgbClr val="0765B6"/>
                  </a:buClr>
                </a:pPr>
                <a:r>
                  <a:rPr lang="en-GB" altLang="zh-CN" dirty="0">
                    <a:latin typeface="Times New Roman" panose="02020603050405020304" pitchFamily="18" charset="0"/>
                    <a:cs typeface="Times New Roman" panose="02020603050405020304" pitchFamily="18" charset="0"/>
                  </a:rPr>
                  <a:t>	is Gaussian curvature, and </a:t>
                </a:r>
              </a:p>
              <a:p>
                <a:pPr>
                  <a:lnSpc>
                    <a:spcPct val="125000"/>
                  </a:lnSpc>
                  <a:buClr>
                    <a:srgbClr val="0765B6"/>
                  </a:buClr>
                </a:pPr>
                <a14:m>
                  <m:oMathPara xmlns:m="http://schemas.openxmlformats.org/officeDocument/2006/math">
                    <m:oMathParaPr>
                      <m:jc m:val="centerGroup"/>
                    </m:oMathParaPr>
                    <m:oMath xmlns:m="http://schemas.openxmlformats.org/officeDocument/2006/math">
                      <m:r>
                        <a:rPr lang="en-GB" altLang="zh-CN" i="1" smtClean="0">
                          <a:latin typeface="Cambria Math" panose="02040503050406030204" pitchFamily="18" charset="0"/>
                          <a:ea typeface="Cambria Math" panose="02040503050406030204" pitchFamily="18" charset="0"/>
                        </a:rPr>
                        <m:t>ℋ</m:t>
                      </m:r>
                      <m:r>
                        <a:rPr lang="en-GB" altLang="zh-CN" i="1" smtClean="0">
                          <a:latin typeface="Cambria Math" panose="02040503050406030204" pitchFamily="18" charset="0"/>
                          <a:ea typeface="Cambria Math" panose="02040503050406030204" pitchFamily="18" charset="0"/>
                        </a:rPr>
                        <m:t>=</m:t>
                      </m:r>
                      <m:f>
                        <m:fPr>
                          <m:ctrlPr>
                            <a:rPr lang="en-GB" altLang="zh-CN" i="1" smtClean="0">
                              <a:latin typeface="Cambria Math" panose="02040503050406030204" pitchFamily="18" charset="0"/>
                              <a:ea typeface="Cambria Math" panose="02040503050406030204" pitchFamily="18" charset="0"/>
                            </a:rPr>
                          </m:ctrlPr>
                        </m:fPr>
                        <m:num>
                          <m:r>
                            <a:rPr lang="en-GB" altLang="zh-CN" i="1" smtClean="0">
                              <a:latin typeface="Cambria Math" panose="02040503050406030204" pitchFamily="18" charset="0"/>
                              <a:ea typeface="Cambria Math" panose="02040503050406030204" pitchFamily="18" charset="0"/>
                            </a:rPr>
                            <m:t>𝐿</m:t>
                          </m:r>
                          <m:r>
                            <a:rPr lang="en-GB" altLang="zh-CN" b="0" i="1" smtClean="0">
                              <a:latin typeface="Cambria Math" panose="02040503050406030204" pitchFamily="18" charset="0"/>
                              <a:ea typeface="Cambria Math" panose="02040503050406030204" pitchFamily="18" charset="0"/>
                            </a:rPr>
                            <m:t>𝐺</m:t>
                          </m:r>
                          <m:r>
                            <a:rPr lang="en-GB" altLang="zh-CN" b="0" i="1" smtClean="0">
                              <a:latin typeface="Cambria Math" panose="02040503050406030204" pitchFamily="18" charset="0"/>
                              <a:ea typeface="Cambria Math" panose="02040503050406030204" pitchFamily="18" charset="0"/>
                            </a:rPr>
                            <m:t>−2</m:t>
                          </m:r>
                          <m:r>
                            <a:rPr lang="en-GB" altLang="zh-CN" b="0" i="1" smtClean="0">
                              <a:latin typeface="Cambria Math" panose="02040503050406030204" pitchFamily="18" charset="0"/>
                              <a:ea typeface="Cambria Math" panose="02040503050406030204" pitchFamily="18" charset="0"/>
                            </a:rPr>
                            <m:t>𝑀𝐹</m:t>
                          </m:r>
                          <m:r>
                            <a:rPr lang="en-GB" altLang="zh-CN" b="0" i="1" smtClean="0">
                              <a:latin typeface="Cambria Math" panose="02040503050406030204" pitchFamily="18" charset="0"/>
                              <a:ea typeface="Cambria Math" panose="02040503050406030204" pitchFamily="18" charset="0"/>
                            </a:rPr>
                            <m:t>+</m:t>
                          </m:r>
                          <m:r>
                            <a:rPr lang="en-GB" altLang="zh-CN" b="0" i="1" smtClean="0">
                              <a:latin typeface="Cambria Math" panose="02040503050406030204" pitchFamily="18" charset="0"/>
                              <a:ea typeface="Cambria Math" panose="02040503050406030204" pitchFamily="18" charset="0"/>
                            </a:rPr>
                            <m:t>𝑁𝐸</m:t>
                          </m:r>
                        </m:num>
                        <m:den>
                          <m:r>
                            <a:rPr lang="en-GB" altLang="zh-CN" b="0" i="1" smtClean="0">
                              <a:latin typeface="Cambria Math" panose="02040503050406030204" pitchFamily="18" charset="0"/>
                              <a:ea typeface="Cambria Math" panose="02040503050406030204" pitchFamily="18" charset="0"/>
                            </a:rPr>
                            <m:t>2</m:t>
                          </m:r>
                          <m:d>
                            <m:dPr>
                              <m:ctrlPr>
                                <a:rPr lang="en-GB" altLang="zh-CN" b="0" i="1" smtClean="0">
                                  <a:latin typeface="Cambria Math" panose="02040503050406030204" pitchFamily="18" charset="0"/>
                                  <a:ea typeface="Cambria Math" panose="02040503050406030204" pitchFamily="18" charset="0"/>
                                </a:rPr>
                              </m:ctrlPr>
                            </m:dPr>
                            <m:e>
                              <m:r>
                                <a:rPr lang="en-GB" altLang="zh-CN" i="1" smtClean="0">
                                  <a:latin typeface="Cambria Math" panose="02040503050406030204" pitchFamily="18" charset="0"/>
                                  <a:ea typeface="Cambria Math" panose="02040503050406030204" pitchFamily="18" charset="0"/>
                                </a:rPr>
                                <m:t>𝐸𝐺</m:t>
                              </m:r>
                              <m:r>
                                <a:rPr lang="en-GB" altLang="zh-CN" i="1" smtClean="0">
                                  <a:latin typeface="Cambria Math" panose="02040503050406030204" pitchFamily="18" charset="0"/>
                                  <a:ea typeface="Cambria Math" panose="02040503050406030204" pitchFamily="18" charset="0"/>
                                </a:rPr>
                                <m:t>−</m:t>
                              </m:r>
                              <m:sSup>
                                <m:sSupPr>
                                  <m:ctrlPr>
                                    <a:rPr lang="en-GB" altLang="zh-CN" i="1" smtClean="0">
                                      <a:latin typeface="Cambria Math" panose="02040503050406030204" pitchFamily="18" charset="0"/>
                                      <a:ea typeface="Cambria Math" panose="02040503050406030204" pitchFamily="18" charset="0"/>
                                    </a:rPr>
                                  </m:ctrlPr>
                                </m:sSupPr>
                                <m:e>
                                  <m:r>
                                    <a:rPr lang="en-GB" altLang="zh-CN" i="1" smtClean="0">
                                      <a:latin typeface="Cambria Math" panose="02040503050406030204" pitchFamily="18" charset="0"/>
                                      <a:ea typeface="Cambria Math" panose="02040503050406030204" pitchFamily="18" charset="0"/>
                                    </a:rPr>
                                    <m:t>𝐹</m:t>
                                  </m:r>
                                </m:e>
                                <m:sup>
                                  <m:r>
                                    <a:rPr lang="en-GB" altLang="zh-CN" i="1" smtClean="0">
                                      <a:latin typeface="Cambria Math" panose="02040503050406030204" pitchFamily="18" charset="0"/>
                                      <a:ea typeface="Cambria Math" panose="02040503050406030204" pitchFamily="18" charset="0"/>
                                    </a:rPr>
                                    <m:t>2</m:t>
                                  </m:r>
                                </m:sup>
                              </m:sSup>
                            </m:e>
                          </m:d>
                        </m:den>
                      </m:f>
                    </m:oMath>
                  </m:oMathPara>
                </a14:m>
                <a:endParaRPr lang="en-GB" altLang="zh-CN" dirty="0">
                  <a:latin typeface="Times New Roman" panose="02020603050405020304" pitchFamily="18" charset="0"/>
                  <a:cs typeface="Times New Roman" panose="02020603050405020304" pitchFamily="18" charset="0"/>
                </a:endParaRPr>
              </a:p>
              <a:p>
                <a:pPr>
                  <a:lnSpc>
                    <a:spcPct val="125000"/>
                  </a:lnSpc>
                  <a:buClr>
                    <a:srgbClr val="0765B6"/>
                  </a:buClr>
                </a:pPr>
                <a:r>
                  <a:rPr lang="en-GB" altLang="zh-CN" dirty="0">
                    <a:latin typeface="Times New Roman" panose="02020603050405020304" pitchFamily="18" charset="0"/>
                    <a:cs typeface="Times New Roman" panose="02020603050405020304" pitchFamily="18" charset="0"/>
                  </a:rPr>
                  <a:t>	is the mean curvature.</a:t>
                </a:r>
              </a:p>
            </p:txBody>
          </p:sp>
        </mc:Choice>
        <mc:Fallback xmlns="">
          <p:sp>
            <p:nvSpPr>
              <p:cNvPr id="27" name="矩形 26">
                <a:extLst>
                  <a:ext uri="{FF2B5EF4-FFF2-40B4-BE49-F238E27FC236}">
                    <a16:creationId xmlns:a16="http://schemas.microsoft.com/office/drawing/2014/main" id="{F3DB536C-D782-7E4F-3CFC-7A8AE76E0BA9}"/>
                  </a:ext>
                </a:extLst>
              </p:cNvPr>
              <p:cNvSpPr>
                <a:spLocks noRot="1" noChangeAspect="1" noMove="1" noResize="1" noEditPoints="1" noAdjustHandles="1" noChangeArrowheads="1" noChangeShapeType="1" noTextEdit="1"/>
              </p:cNvSpPr>
              <p:nvPr/>
            </p:nvSpPr>
            <p:spPr>
              <a:xfrm>
                <a:off x="305676" y="1308034"/>
                <a:ext cx="8257130" cy="4903778"/>
              </a:xfrm>
              <a:prstGeom prst="rect">
                <a:avLst/>
              </a:prstGeom>
              <a:blipFill>
                <a:blip r:embed="rId9"/>
                <a:stretch>
                  <a:fillRect l="-461" b="-775"/>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1A0308C8-2D31-A68A-909A-49791692E2EE}"/>
              </a:ext>
            </a:extLst>
          </p:cNvPr>
          <p:cNvGrpSpPr/>
          <p:nvPr/>
        </p:nvGrpSpPr>
        <p:grpSpPr>
          <a:xfrm>
            <a:off x="8610970" y="1074176"/>
            <a:ext cx="3066037" cy="5371805"/>
            <a:chOff x="8909908" y="1126586"/>
            <a:chExt cx="3066037" cy="5371805"/>
          </a:xfrm>
        </p:grpSpPr>
        <p:pic>
          <p:nvPicPr>
            <p:cNvPr id="28" name="图片 27">
              <a:extLst>
                <a:ext uri="{FF2B5EF4-FFF2-40B4-BE49-F238E27FC236}">
                  <a16:creationId xmlns:a16="http://schemas.microsoft.com/office/drawing/2014/main" id="{95ED6137-3AEC-61A8-ABA1-F0A36AF120CA}"/>
                </a:ext>
              </a:extLst>
            </p:cNvPr>
            <p:cNvPicPr>
              <a:picLocks noChangeAspect="1"/>
            </p:cNvPicPr>
            <p:nvPr/>
          </p:nvPicPr>
          <p:blipFill>
            <a:blip r:embed="rId10"/>
            <a:stretch>
              <a:fillRect/>
            </a:stretch>
          </p:blipFill>
          <p:spPr>
            <a:xfrm>
              <a:off x="9360287" y="1126586"/>
              <a:ext cx="2019231" cy="2520000"/>
            </a:xfrm>
            <a:prstGeom prst="rect">
              <a:avLst/>
            </a:prstGeom>
          </p:spPr>
        </p:pic>
        <p:pic>
          <p:nvPicPr>
            <p:cNvPr id="29" name="图片 28">
              <a:extLst>
                <a:ext uri="{FF2B5EF4-FFF2-40B4-BE49-F238E27FC236}">
                  <a16:creationId xmlns:a16="http://schemas.microsoft.com/office/drawing/2014/main" id="{8CE65D43-C0DA-3A9B-AF60-173C41F234DB}"/>
                </a:ext>
              </a:extLst>
            </p:cNvPr>
            <p:cNvPicPr>
              <a:picLocks noChangeAspect="1"/>
            </p:cNvPicPr>
            <p:nvPr/>
          </p:nvPicPr>
          <p:blipFill>
            <a:blip r:embed="rId11"/>
            <a:stretch>
              <a:fillRect/>
            </a:stretch>
          </p:blipFill>
          <p:spPr>
            <a:xfrm>
              <a:off x="9217315" y="3998115"/>
              <a:ext cx="2758629" cy="2160000"/>
            </a:xfrm>
            <a:prstGeom prst="rect">
              <a:avLst/>
            </a:prstGeom>
          </p:spPr>
        </p:pic>
        <p:sp>
          <p:nvSpPr>
            <p:cNvPr id="30" name="文本框 29">
              <a:extLst>
                <a:ext uri="{FF2B5EF4-FFF2-40B4-BE49-F238E27FC236}">
                  <a16:creationId xmlns:a16="http://schemas.microsoft.com/office/drawing/2014/main" id="{7C5E17D1-8491-B254-424E-384D646C8534}"/>
                </a:ext>
              </a:extLst>
            </p:cNvPr>
            <p:cNvSpPr txBox="1"/>
            <p:nvPr/>
          </p:nvSpPr>
          <p:spPr>
            <a:xfrm>
              <a:off x="8909908" y="3545043"/>
              <a:ext cx="2945229" cy="369332"/>
            </a:xfrm>
            <a:prstGeom prst="rect">
              <a:avLst/>
            </a:prstGeom>
            <a:noFill/>
          </p:spPr>
          <p:txBody>
            <a:bodyPr wrap="square" rtlCol="0">
              <a:spAutoFit/>
            </a:bodyPr>
            <a:lstStyle/>
            <a:p>
              <a:pPr algn="ctr"/>
              <a:r>
                <a:rPr kumimoji="1" lang="en-GB" altLang="zh-CN" dirty="0"/>
                <a:t>Isogeometric solution surface</a:t>
              </a:r>
              <a:endParaRPr kumimoji="1" lang="en-GB" altLang="zh-CN"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DAB07007-B801-AD9A-E6CF-FCBAB843BFBE}"/>
                </a:ext>
              </a:extLst>
            </p:cNvPr>
            <p:cNvSpPr txBox="1"/>
            <p:nvPr/>
          </p:nvSpPr>
          <p:spPr>
            <a:xfrm>
              <a:off x="9066551" y="6129059"/>
              <a:ext cx="2909394" cy="369332"/>
            </a:xfrm>
            <a:prstGeom prst="rect">
              <a:avLst/>
            </a:prstGeom>
            <a:noFill/>
          </p:spPr>
          <p:txBody>
            <a:bodyPr wrap="square" rtlCol="0">
              <a:spAutoFit/>
            </a:bodyPr>
            <a:lstStyle/>
            <a:p>
              <a:pPr algn="ctr"/>
              <a:r>
                <a:rPr kumimoji="1" lang="en-GB" altLang="zh-CN">
                  <a:latin typeface="Times New Roman" panose="02020603050405020304" pitchFamily="18" charset="0"/>
                  <a:cs typeface="Times New Roman" panose="02020603050405020304" pitchFamily="18" charset="0"/>
                </a:rPr>
                <a:t>Absolute principal curvature</a:t>
              </a:r>
            </a:p>
          </p:txBody>
        </p:sp>
      </p:grpSp>
    </p:spTree>
    <p:extLst>
      <p:ext uri="{BB962C8B-B14F-4D97-AF65-F5344CB8AC3E}">
        <p14:creationId xmlns:p14="http://schemas.microsoft.com/office/powerpoint/2010/main" val="3811856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1</a:t>
                  </a:r>
                  <a:r>
                    <a:rPr kumimoji="1" lang="en-US" altLang="zh-CN" sz="1600" dirty="0">
                      <a:solidFill>
                        <a:schemeClr val="bg1"/>
                      </a:solidFill>
                      <a:latin typeface="Times New Roman" panose="02020603050405020304" pitchFamily="18" charset="0"/>
                      <a:cs typeface="Times New Roman" panose="02020603050405020304" pitchFamily="18" charset="0"/>
                    </a:rPr>
                    <a:t>5</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4DC59CA2-D198-5B30-DC9B-B6E98D8379E2}"/>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BB4FC0A2-1012-65F5-E296-AF0578B23A93}"/>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9D4CCC71-15BC-527E-EF06-75C79263566B}"/>
                </a:ext>
              </a:extLst>
            </p:cNvPr>
            <p:cNvSpPr txBox="1"/>
            <p:nvPr/>
          </p:nvSpPr>
          <p:spPr>
            <a:xfrm>
              <a:off x="353839" y="576913"/>
              <a:ext cx="5583974"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Objective function</a:t>
              </a:r>
            </a:p>
          </p:txBody>
        </p:sp>
      </p:grpSp>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FF01B820-5BA7-41D6-F819-1ADC32B98984}"/>
                  </a:ext>
                </a:extLst>
              </p:cNvPr>
              <p:cNvSpPr/>
              <p:nvPr/>
            </p:nvSpPr>
            <p:spPr>
              <a:xfrm>
                <a:off x="353839" y="1598885"/>
                <a:ext cx="11495783" cy="4184351"/>
              </a:xfrm>
              <a:prstGeom prst="rect">
                <a:avLst/>
              </a:prstGeom>
            </p:spPr>
            <p:txBody>
              <a:bodyPr wrap="square">
                <a:spAutoFit/>
              </a:bodyPr>
              <a:lstStyle/>
              <a:p>
                <a:pPr marL="342900" indent="-342900">
                  <a:lnSpc>
                    <a:spcPct val="125000"/>
                  </a:lnSpc>
                  <a:buClr>
                    <a:srgbClr val="0765B6"/>
                  </a:buClr>
                  <a:buFont typeface="Wingdings" pitchFamily="2" charset="2"/>
                  <a:buChar char="l"/>
                </a:pPr>
                <a:r>
                  <a:rPr kumimoji="1" lang="en-GB" altLang="zh-CN" sz="2000" b="1" dirty="0">
                    <a:solidFill>
                      <a:srgbClr val="FF0000"/>
                    </a:solidFill>
                    <a:latin typeface="Times New Roman" panose="02020603050405020304" pitchFamily="18" charset="0"/>
                    <a:cs typeface="Times New Roman" panose="02020603050405020304" pitchFamily="18" charset="0"/>
                  </a:rPr>
                  <a:t>Absolute principal curvature measure:</a:t>
                </a:r>
              </a:p>
              <a:p>
                <a:pPr>
                  <a:lnSpc>
                    <a:spcPct val="125000"/>
                  </a:lnSpc>
                  <a:buClr>
                    <a:srgbClr val="0765B6"/>
                  </a:buClr>
                </a:pPr>
                <a14:m>
                  <m:oMathPara xmlns:m="http://schemas.openxmlformats.org/officeDocument/2006/math">
                    <m:oMathParaPr>
                      <m:jc m:val="centerGroup"/>
                    </m:oMathParaPr>
                    <m:oMath xmlns:m="http://schemas.openxmlformats.org/officeDocument/2006/math">
                      <m:acc>
                        <m:accPr>
                          <m:chr m:val="̂"/>
                          <m:ctrlPr>
                            <a:rPr lang="en-GB" altLang="zh-CN" sz="2000" i="1" smtClean="0">
                              <a:latin typeface="Cambria Math" panose="02040503050406030204" pitchFamily="18" charset="0"/>
                            </a:rPr>
                          </m:ctrlPr>
                        </m:accPr>
                        <m:e>
                          <m:r>
                            <m:rPr>
                              <m:sty m:val="p"/>
                            </m:rPr>
                            <a:rPr lang="en-GB" altLang="zh-CN" sz="2000" i="1" smtClean="0">
                              <a:latin typeface="Cambria Math" panose="02040503050406030204" pitchFamily="18" charset="0"/>
                              <a:ea typeface="Cambria Math" panose="02040503050406030204" pitchFamily="18" charset="0"/>
                            </a:rPr>
                            <m:t>Φ</m:t>
                          </m:r>
                        </m:e>
                      </m:acc>
                      <m:d>
                        <m:dPr>
                          <m:ctrlPr>
                            <a:rPr lang="en-GB" altLang="zh-CN" sz="2000" b="0" i="1" smtClean="0">
                              <a:latin typeface="Cambria Math" panose="02040503050406030204" pitchFamily="18" charset="0"/>
                            </a:rPr>
                          </m:ctrlPr>
                        </m:dPr>
                        <m:e>
                          <m:r>
                            <a:rPr lang="en-GB" altLang="zh-CN" sz="2000" b="1" i="1" smtClean="0">
                              <a:latin typeface="Cambria Math" panose="02040503050406030204" pitchFamily="18" charset="0"/>
                            </a:rPr>
                            <m:t>𝒙</m:t>
                          </m:r>
                        </m:e>
                      </m:d>
                      <m:r>
                        <a:rPr lang="en-GB" altLang="zh-CN" sz="2000" b="0" i="1" smtClean="0">
                          <a:latin typeface="Cambria Math" panose="02040503050406030204" pitchFamily="18" charset="0"/>
                        </a:rPr>
                        <m:t>=</m:t>
                      </m:r>
                      <m:r>
                        <m:rPr>
                          <m:sty m:val="p"/>
                        </m:rPr>
                        <a:rPr lang="en-GB" altLang="zh-CN" sz="2000" b="0" i="1" smtClean="0">
                          <a:latin typeface="Cambria Math" panose="02040503050406030204" pitchFamily="18" charset="0"/>
                          <a:ea typeface="Cambria Math" panose="02040503050406030204" pitchFamily="18" charset="0"/>
                        </a:rPr>
                        <m:t>Φ</m:t>
                      </m:r>
                      <m:d>
                        <m:dPr>
                          <m:ctrlPr>
                            <a:rPr lang="en-GB" altLang="zh-CN" sz="2000" b="0" i="1" smtClean="0">
                              <a:latin typeface="Cambria Math" panose="02040503050406030204" pitchFamily="18" charset="0"/>
                              <a:ea typeface="Cambria Math" panose="02040503050406030204" pitchFamily="18" charset="0"/>
                            </a:rPr>
                          </m:ctrlPr>
                        </m:dPr>
                        <m:e>
                          <m:r>
                            <a:rPr lang="en-GB" altLang="zh-CN" sz="2000" b="1" i="1" smtClean="0">
                              <a:latin typeface="Cambria Math" panose="02040503050406030204" pitchFamily="18" charset="0"/>
                            </a:rPr>
                            <m:t>𝒙</m:t>
                          </m:r>
                          <m:r>
                            <a:rPr lang="en-GB" altLang="zh-CN" sz="2000" b="0" i="1" smtClean="0">
                              <a:latin typeface="Cambria Math" panose="02040503050406030204" pitchFamily="18" charset="0"/>
                            </a:rPr>
                            <m:t>,</m:t>
                          </m:r>
                          <m:r>
                            <a:rPr lang="en-GB" altLang="zh-CN" sz="2000" b="1" i="1" smtClean="0">
                              <a:latin typeface="Cambria Math" panose="02040503050406030204" pitchFamily="18" charset="0"/>
                            </a:rPr>
                            <m:t>𝒖</m:t>
                          </m:r>
                          <m:d>
                            <m:dPr>
                              <m:ctrlPr>
                                <a:rPr lang="en-GB" altLang="zh-CN" sz="2000" b="0" i="1" smtClean="0">
                                  <a:latin typeface="Cambria Math" panose="02040503050406030204" pitchFamily="18" charset="0"/>
                                </a:rPr>
                              </m:ctrlPr>
                            </m:dPr>
                            <m:e>
                              <m:r>
                                <a:rPr lang="en-GB" altLang="zh-CN" sz="2000" b="1" i="1" smtClean="0">
                                  <a:latin typeface="Cambria Math" panose="02040503050406030204" pitchFamily="18" charset="0"/>
                                </a:rPr>
                                <m:t>𝒙</m:t>
                              </m:r>
                            </m:e>
                          </m:d>
                        </m:e>
                      </m:d>
                      <m:r>
                        <a:rPr lang="en-GB" altLang="zh-CN" sz="2000" b="0" i="1" smtClean="0">
                          <a:latin typeface="Cambria Math" panose="02040503050406030204" pitchFamily="18" charset="0"/>
                          <a:ea typeface="Cambria Math" panose="02040503050406030204" pitchFamily="18" charset="0"/>
                        </a:rPr>
                        <m:t>=</m:t>
                      </m:r>
                      <m:d>
                        <m:dPr>
                          <m:begChr m:val="{"/>
                          <m:endChr m:val=""/>
                          <m:ctrlPr>
                            <a:rPr lang="en-GB" altLang="zh-CN" sz="20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GB" altLang="zh-CN" sz="2000" b="0" i="1" smtClean="0">
                                  <a:latin typeface="Cambria Math" panose="02040503050406030204" pitchFamily="18" charset="0"/>
                                  <a:ea typeface="Cambria Math" panose="02040503050406030204" pitchFamily="18" charset="0"/>
                                </a:rPr>
                              </m:ctrlPr>
                            </m:mPr>
                            <m:mr>
                              <m:e>
                                <m:nary>
                                  <m:naryPr>
                                    <m:ctrlPr>
                                      <a:rPr lang="en-GB" altLang="zh-CN" sz="2000" b="0" i="1" smtClean="0">
                                        <a:latin typeface="Cambria Math" panose="02040503050406030204" pitchFamily="18" charset="0"/>
                                        <a:ea typeface="Cambria Math" panose="02040503050406030204" pitchFamily="18" charset="0"/>
                                      </a:rPr>
                                    </m:ctrlPr>
                                  </m:naryPr>
                                  <m:sub>
                                    <m:acc>
                                      <m:accPr>
                                        <m:chr m:val="̂"/>
                                        <m:ctrlPr>
                                          <a:rPr lang="en-GB" altLang="zh-CN" sz="2000" i="1" smtClean="0">
                                            <a:latin typeface="Cambria Math" panose="02040503050406030204" pitchFamily="18" charset="0"/>
                                            <a:ea typeface="Cambria Math" panose="02040503050406030204" pitchFamily="18" charset="0"/>
                                          </a:rPr>
                                        </m:ctrlPr>
                                      </m:accPr>
                                      <m:e>
                                        <m:r>
                                          <m:rPr>
                                            <m:sty m:val="p"/>
                                          </m:rPr>
                                          <a:rPr lang="en-GB" altLang="zh-CN" sz="2000" i="1" smtClean="0">
                                            <a:latin typeface="Cambria Math" panose="02040503050406030204" pitchFamily="18" charset="0"/>
                                            <a:ea typeface="Cambria Math" panose="02040503050406030204" pitchFamily="18" charset="0"/>
                                          </a:rPr>
                                          <m:t>Ω</m:t>
                                        </m:r>
                                      </m:e>
                                    </m:acc>
                                  </m:sub>
                                  <m:sup/>
                                  <m:e>
                                    <m:sSub>
                                      <m:sSubPr>
                                        <m:ctrlPr>
                                          <a:rPr lang="en-GB" altLang="zh-CN" sz="2000" i="1" smtClean="0">
                                            <a:latin typeface="Cambria Math" panose="02040503050406030204" pitchFamily="18" charset="0"/>
                                            <a:ea typeface="Cambria Math" panose="02040503050406030204" pitchFamily="18" charset="0"/>
                                          </a:rPr>
                                        </m:ctrlPr>
                                      </m:sSubPr>
                                      <m:e>
                                        <m:r>
                                          <a:rPr lang="en-GB" altLang="zh-CN" sz="2000" i="1" smtClean="0">
                                            <a:latin typeface="Cambria Math" panose="02040503050406030204" pitchFamily="18" charset="0"/>
                                            <a:ea typeface="Cambria Math" panose="02040503050406030204" pitchFamily="18" charset="0"/>
                                          </a:rPr>
                                          <m:t>𝒞</m:t>
                                        </m:r>
                                      </m:e>
                                      <m:sub>
                                        <m:r>
                                          <a:rPr lang="en-GB" altLang="zh-CN" sz="2000" i="1" smtClean="0">
                                            <a:latin typeface="Cambria Math" panose="02040503050406030204" pitchFamily="18" charset="0"/>
                                            <a:ea typeface="Cambria Math" panose="02040503050406030204" pitchFamily="18" charset="0"/>
                                          </a:rPr>
                                          <m:t>𝑎𝑏𝑠</m:t>
                                        </m:r>
                                      </m:sub>
                                    </m:sSub>
                                  </m:e>
                                </m:nary>
                                <m:r>
                                  <m:rPr>
                                    <m:brk m:alnAt="7"/>
                                  </m:rPr>
                                  <a:rPr lang="en-GB" altLang="zh-CN" sz="2000" b="0" i="1" smtClean="0">
                                    <a:latin typeface="Cambria Math" panose="02040503050406030204" pitchFamily="18" charset="0"/>
                                    <a:ea typeface="Cambria Math" panose="02040503050406030204" pitchFamily="18" charset="0"/>
                                  </a:rPr>
                                  <m:t>𝑑</m:t>
                                </m:r>
                                <m:acc>
                                  <m:accPr>
                                    <m:chr m:val="̂"/>
                                    <m:ctrlPr>
                                      <a:rPr lang="en-GB" altLang="zh-CN" sz="2000" b="0" i="1" smtClean="0">
                                        <a:latin typeface="Cambria Math" panose="02040503050406030204" pitchFamily="18" charset="0"/>
                                        <a:ea typeface="Cambria Math" panose="02040503050406030204" pitchFamily="18" charset="0"/>
                                      </a:rPr>
                                    </m:ctrlPr>
                                  </m:accPr>
                                  <m:e>
                                    <m:r>
                                      <m:rPr>
                                        <m:sty m:val="p"/>
                                      </m:rPr>
                                      <a:rPr lang="en-GB" altLang="zh-CN" sz="2000" b="0" i="1" smtClean="0">
                                        <a:latin typeface="Cambria Math" panose="02040503050406030204" pitchFamily="18" charset="0"/>
                                        <a:ea typeface="Cambria Math" panose="02040503050406030204" pitchFamily="18" charset="0"/>
                                      </a:rPr>
                                      <m:t>Ω</m:t>
                                    </m:r>
                                  </m:e>
                                </m:acc>
                                <m:r>
                                  <a:rPr lang="en-GB" altLang="zh-CN" sz="2000" b="0" i="1" smtClean="0">
                                    <a:latin typeface="Cambria Math" panose="02040503050406030204" pitchFamily="18" charset="0"/>
                                  </a:rPr>
                                  <m:t>,  </m:t>
                                </m:r>
                                <m:r>
                                  <m:rPr>
                                    <m:nor/>
                                  </m:rPr>
                                  <a:rPr lang="en-GB" altLang="zh-CN" sz="2000" b="0" i="0" smtClean="0">
                                    <a:latin typeface="Times New Roman" panose="02020603050405020304" pitchFamily="18" charset="0"/>
                                    <a:cs typeface="Times New Roman" panose="02020603050405020304" pitchFamily="18" charset="0"/>
                                  </a:rPr>
                                  <m:t>if</m:t>
                                </m:r>
                                <m:r>
                                  <a:rPr lang="en-GB" altLang="zh-CN" sz="2000" b="0" i="1" smtClean="0">
                                    <a:latin typeface="Cambria Math" panose="02040503050406030204" pitchFamily="18" charset="0"/>
                                  </a:rPr>
                                  <m:t> </m:t>
                                </m:r>
                                <m:d>
                                  <m:dPr>
                                    <m:begChr m:val="|"/>
                                    <m:endChr m:val="|"/>
                                    <m:ctrlPr>
                                      <a:rPr lang="en-GB" altLang="zh-CN" sz="2000" b="0" i="1" smtClean="0">
                                        <a:latin typeface="Cambria Math" panose="02040503050406030204" pitchFamily="18" charset="0"/>
                                      </a:rPr>
                                    </m:ctrlPr>
                                  </m:dPr>
                                  <m:e>
                                    <m:r>
                                      <a:rPr lang="en-GB" altLang="zh-CN" sz="2000" b="0" i="1" smtClean="0">
                                        <a:latin typeface="Cambria Math" panose="02040503050406030204" pitchFamily="18" charset="0"/>
                                      </a:rPr>
                                      <m:t>𝐽</m:t>
                                    </m:r>
                                  </m:e>
                                </m:d>
                                <m:r>
                                  <a:rPr lang="en-GB" altLang="zh-CN" sz="2000" b="0" i="1" smtClean="0">
                                    <a:latin typeface="Cambria Math" panose="02040503050406030204" pitchFamily="18" charset="0"/>
                                  </a:rPr>
                                  <m:t>&gt;0, </m:t>
                                </m:r>
                                <m:r>
                                  <m:rPr>
                                    <m:nor/>
                                  </m:rPr>
                                  <a:rPr lang="en-GB" altLang="zh-CN" sz="2000" b="0" i="0" smtClean="0">
                                    <a:latin typeface="Times New Roman" panose="02020603050405020304" pitchFamily="18" charset="0"/>
                                    <a:cs typeface="Times New Roman" panose="02020603050405020304" pitchFamily="18" charset="0"/>
                                  </a:rPr>
                                  <m:t>for</m:t>
                                </m:r>
                                <m:r>
                                  <a:rPr lang="en-GB" altLang="zh-CN" sz="2000" b="0" i="1" smtClean="0">
                                    <a:latin typeface="Cambria Math" panose="02040503050406030204" pitchFamily="18" charset="0"/>
                                  </a:rPr>
                                  <m:t> </m:t>
                                </m:r>
                                <m:r>
                                  <a:rPr lang="en-GB" altLang="zh-CN" sz="2000" b="0" i="1" smtClean="0">
                                    <a:latin typeface="Cambria Math" panose="02040503050406030204" pitchFamily="18" charset="0"/>
                                    <a:ea typeface="Cambria Math" panose="02040503050406030204" pitchFamily="18" charset="0"/>
                                  </a:rPr>
                                  <m:t>∀</m:t>
                                </m:r>
                                <m:d>
                                  <m:dPr>
                                    <m:ctrlPr>
                                      <a:rPr lang="en-GB" altLang="zh-CN" sz="2000" b="0" i="1" smtClean="0">
                                        <a:latin typeface="Cambria Math" panose="02040503050406030204" pitchFamily="18" charset="0"/>
                                        <a:ea typeface="Cambria Math" panose="02040503050406030204" pitchFamily="18" charset="0"/>
                                      </a:rPr>
                                    </m:ctrlPr>
                                  </m:dPr>
                                  <m:e>
                                    <m:r>
                                      <a:rPr lang="en-GB" altLang="zh-CN" sz="2000" b="0" i="1" smtClean="0">
                                        <a:latin typeface="Cambria Math" panose="02040503050406030204" pitchFamily="18" charset="0"/>
                                        <a:ea typeface="Cambria Math" panose="02040503050406030204" pitchFamily="18" charset="0"/>
                                      </a:rPr>
                                      <m:t>𝜉</m:t>
                                    </m:r>
                                    <m:r>
                                      <a:rPr lang="en-GB" altLang="zh-CN" sz="2000" b="0" i="1" smtClean="0">
                                        <a:latin typeface="Cambria Math" panose="02040503050406030204" pitchFamily="18" charset="0"/>
                                        <a:ea typeface="Cambria Math" panose="02040503050406030204" pitchFamily="18" charset="0"/>
                                      </a:rPr>
                                      <m:t>,</m:t>
                                    </m:r>
                                    <m:r>
                                      <a:rPr lang="en-GB" altLang="zh-CN" sz="2000" b="0" i="1" smtClean="0">
                                        <a:latin typeface="Cambria Math" panose="02040503050406030204" pitchFamily="18" charset="0"/>
                                        <a:ea typeface="Cambria Math" panose="02040503050406030204" pitchFamily="18" charset="0"/>
                                      </a:rPr>
                                      <m:t>𝜂</m:t>
                                    </m:r>
                                  </m:e>
                                </m:d>
                                <m:r>
                                  <a:rPr lang="en-GB" altLang="zh-CN" sz="2000" b="0" i="1" smtClean="0">
                                    <a:latin typeface="Cambria Math" panose="02040503050406030204" pitchFamily="18" charset="0"/>
                                    <a:ea typeface="Cambria Math" panose="02040503050406030204" pitchFamily="18" charset="0"/>
                                  </a:rPr>
                                  <m:t>∈</m:t>
                                </m:r>
                                <m:acc>
                                  <m:accPr>
                                    <m:chr m:val="̂"/>
                                    <m:ctrlPr>
                                      <a:rPr lang="en-GB" altLang="zh-CN" sz="2000" i="1" smtClean="0">
                                        <a:latin typeface="Cambria Math" panose="02040503050406030204" pitchFamily="18" charset="0"/>
                                        <a:ea typeface="Cambria Math" panose="02040503050406030204" pitchFamily="18" charset="0"/>
                                      </a:rPr>
                                    </m:ctrlPr>
                                  </m:accPr>
                                  <m:e>
                                    <m:r>
                                      <m:rPr>
                                        <m:sty m:val="p"/>
                                      </m:rPr>
                                      <a:rPr lang="en-GB" altLang="zh-CN" sz="2000" i="1" smtClean="0">
                                        <a:latin typeface="Cambria Math" panose="02040503050406030204" pitchFamily="18" charset="0"/>
                                        <a:ea typeface="Cambria Math" panose="02040503050406030204" pitchFamily="18" charset="0"/>
                                      </a:rPr>
                                      <m:t>Ω</m:t>
                                    </m:r>
                                  </m:e>
                                </m:acc>
                                <m:r>
                                  <a:rPr lang="en-GB" altLang="zh-CN" sz="2000" b="0" i="1" smtClean="0">
                                    <a:latin typeface="Cambria Math" panose="02040503050406030204" pitchFamily="18" charset="0"/>
                                    <a:ea typeface="Cambria Math" panose="02040503050406030204" pitchFamily="18" charset="0"/>
                                  </a:rPr>
                                  <m:t>,</m:t>
                                </m:r>
                              </m:e>
                            </m:mr>
                            <m:mr>
                              <m:e>
                                <m:r>
                                  <a:rPr lang="en-GB" altLang="zh-CN" sz="2000" b="0" i="1" smtClean="0">
                                    <a:solidFill>
                                      <a:srgbClr val="0432FF"/>
                                    </a:solidFill>
                                    <a:latin typeface="Cambria Math" panose="02040503050406030204" pitchFamily="18" charset="0"/>
                                    <a:ea typeface="Cambria Math" panose="02040503050406030204" pitchFamily="18" charset="0"/>
                                  </a:rPr>
                                  <m:t>+∞,              </m:t>
                                </m:r>
                                <m:r>
                                  <m:rPr>
                                    <m:nor/>
                                  </m:rPr>
                                  <a:rPr lang="en-GB" altLang="zh-CN" sz="2000" b="0" i="0" smtClean="0">
                                    <a:solidFill>
                                      <a:srgbClr val="0432FF"/>
                                    </a:solidFill>
                                    <a:latin typeface="Times New Roman" panose="02020603050405020304" pitchFamily="18" charset="0"/>
                                    <a:ea typeface="Cambria Math" panose="02040503050406030204" pitchFamily="18" charset="0"/>
                                    <a:cs typeface="Times New Roman" panose="02020603050405020304" pitchFamily="18" charset="0"/>
                                  </a:rPr>
                                  <m:t>otherwise</m:t>
                                </m:r>
                                <m:r>
                                  <a:rPr lang="en-GB" altLang="zh-CN" sz="2000" b="0" i="1" smtClean="0">
                                    <a:solidFill>
                                      <a:srgbClr val="0432FF"/>
                                    </a:solidFill>
                                    <a:latin typeface="Cambria Math" panose="02040503050406030204" pitchFamily="18" charset="0"/>
                                    <a:ea typeface="Cambria Math" panose="02040503050406030204" pitchFamily="18" charset="0"/>
                                  </a:rPr>
                                  <m:t>.</m:t>
                                </m:r>
                              </m:e>
                            </m:mr>
                          </m:m>
                        </m:e>
                      </m:d>
                    </m:oMath>
                  </m:oMathPara>
                </a14:m>
                <a:endParaRPr lang="en-GB" altLang="zh-CN" sz="2000" dirty="0">
                  <a:latin typeface="Times New Roman" panose="02020603050405020304" pitchFamily="18" charset="0"/>
                  <a:cs typeface="Times New Roman" panose="02020603050405020304" pitchFamily="18" charset="0"/>
                </a:endParaRPr>
              </a:p>
              <a:p>
                <a:pPr marL="285750" indent="-285750">
                  <a:lnSpc>
                    <a:spcPct val="125000"/>
                  </a:lnSpc>
                  <a:buClr>
                    <a:srgbClr val="0765B6"/>
                  </a:buClr>
                  <a:buFont typeface="Wingdings" pitchFamily="2" charset="2"/>
                  <a:buChar char="l"/>
                </a:pPr>
                <a:endParaRPr kumimoji="1" lang="en-GB" altLang="zh-CN" sz="2000" dirty="0">
                  <a:latin typeface="Times New Roman" panose="02020603050405020304" pitchFamily="18" charset="0"/>
                  <a:cs typeface="Times New Roman" panose="02020603050405020304" pitchFamily="18" charset="0"/>
                </a:endParaRPr>
              </a:p>
              <a:p>
                <a:pPr marL="285750" indent="-28575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Main ideas:</a:t>
                </a:r>
              </a:p>
              <a:p>
                <a:pPr marL="742950" lvl="1" indent="-285750">
                  <a:lnSpc>
                    <a:spcPct val="125000"/>
                  </a:lnSpc>
                  <a:buClr>
                    <a:srgbClr val="0765B6"/>
                  </a:buClr>
                  <a:buFont typeface="Wingdings" pitchFamily="2" charset="2"/>
                  <a:buChar char="Ø"/>
                </a:pPr>
                <a:r>
                  <a:rPr kumimoji="1" lang="en-GB" altLang="zh-CN" sz="2000" dirty="0">
                    <a:solidFill>
                      <a:srgbClr val="0432FF"/>
                    </a:solidFill>
                    <a:latin typeface="Times New Roman" panose="02020603050405020304" pitchFamily="18" charset="0"/>
                    <a:cs typeface="Times New Roman" panose="02020603050405020304" pitchFamily="18" charset="0"/>
                  </a:rPr>
                  <a:t>Fundamental prerequisite </a:t>
                </a:r>
                <a:r>
                  <a:rPr kumimoji="1" lang="en-GB" altLang="zh-CN" sz="2000" dirty="0">
                    <a:latin typeface="Times New Roman" panose="02020603050405020304" pitchFamily="18" charset="0"/>
                    <a:cs typeface="Times New Roman" panose="02020603050405020304" pitchFamily="18" charset="0"/>
                  </a:rPr>
                  <a:t>for an analysis-suitable parameterization </a:t>
                </a:r>
                <a:r>
                  <a:rPr kumimoji="1" lang="en-GB" altLang="zh-CN" sz="2000" dirty="0">
                    <a:solidFill>
                      <a:srgbClr val="0432FF"/>
                    </a:solidFill>
                    <a:latin typeface="Times New Roman" panose="02020603050405020304" pitchFamily="18" charset="0"/>
                    <a:cs typeface="Times New Roman" panose="02020603050405020304" pitchFamily="18" charset="0"/>
                  </a:rPr>
                  <a:t>is bijectivity</a:t>
                </a:r>
                <a:r>
                  <a:rPr kumimoji="1" lang="en-GB" altLang="zh-CN" sz="2000" dirty="0">
                    <a:latin typeface="Times New Roman" panose="02020603050405020304" pitchFamily="18" charset="0"/>
                    <a:cs typeface="Times New Roman" panose="02020603050405020304" pitchFamily="18" charset="0"/>
                  </a:rPr>
                  <a:t>;</a:t>
                </a:r>
              </a:p>
              <a:p>
                <a:pPr marL="742950" lvl="1" indent="-285750">
                  <a:lnSpc>
                    <a:spcPct val="125000"/>
                  </a:lnSpc>
                  <a:buClr>
                    <a:srgbClr val="0765B6"/>
                  </a:buClr>
                  <a:buFont typeface="Wingdings" pitchFamily="2" charset="2"/>
                  <a:buChar char="Ø"/>
                </a:pPr>
                <a:r>
                  <a:rPr kumimoji="1" lang="en-GB" altLang="zh-CN" sz="2000" dirty="0">
                    <a:latin typeface="Times New Roman" panose="02020603050405020304" pitchFamily="18" charset="0"/>
                    <a:cs typeface="Times New Roman" panose="02020603050405020304" pitchFamily="18" charset="0"/>
                  </a:rPr>
                  <a:t>Most modern line search conditions need a </a:t>
                </a:r>
                <a:r>
                  <a:rPr kumimoji="1" lang="en-GB" altLang="zh-CN" sz="2000" dirty="0">
                    <a:solidFill>
                      <a:srgbClr val="0432FF"/>
                    </a:solidFill>
                    <a:latin typeface="Times New Roman" panose="02020603050405020304" pitchFamily="18" charset="0"/>
                    <a:cs typeface="Times New Roman" panose="02020603050405020304" pitchFamily="18" charset="0"/>
                  </a:rPr>
                  <a:t>sufficient reduction </a:t>
                </a:r>
                <a:r>
                  <a:rPr kumimoji="1" lang="en-GB" altLang="zh-CN" sz="2000" dirty="0">
                    <a:latin typeface="Times New Roman" panose="02020603050405020304" pitchFamily="18" charset="0"/>
                    <a:cs typeface="Times New Roman" panose="02020603050405020304" pitchFamily="18" charset="0"/>
                  </a:rPr>
                  <a:t>of the objective function;</a:t>
                </a:r>
              </a:p>
              <a:p>
                <a:pPr marL="742950" lvl="1" indent="-285750">
                  <a:lnSpc>
                    <a:spcPct val="125000"/>
                  </a:lnSpc>
                  <a:buClr>
                    <a:srgbClr val="0765B6"/>
                  </a:buClr>
                  <a:buFont typeface="Wingdings" pitchFamily="2" charset="2"/>
                  <a:buChar char="Ø"/>
                </a:pPr>
                <a:r>
                  <a:rPr kumimoji="1" lang="en-GB" altLang="zh-CN" sz="2000" dirty="0">
                    <a:latin typeface="Times New Roman" panose="02020603050405020304" pitchFamily="18" charset="0"/>
                    <a:cs typeface="Times New Roman" panose="02020603050405020304" pitchFamily="18" charset="0"/>
                  </a:rPr>
                  <a:t>Simply set the objective function value </a:t>
                </a:r>
                <a14:m>
                  <m:oMath xmlns:m="http://schemas.openxmlformats.org/officeDocument/2006/math">
                    <m:acc>
                      <m:accPr>
                        <m:chr m:val="̂"/>
                        <m:ctrlPr>
                          <a:rPr lang="en-GB" altLang="zh-CN" sz="2000" i="1" smtClean="0">
                            <a:solidFill>
                              <a:srgbClr val="0432FF"/>
                            </a:solidFill>
                            <a:latin typeface="Cambria Math" panose="02040503050406030204" pitchFamily="18" charset="0"/>
                          </a:rPr>
                        </m:ctrlPr>
                      </m:accPr>
                      <m:e>
                        <m:r>
                          <m:rPr>
                            <m:sty m:val="p"/>
                          </m:rPr>
                          <a:rPr lang="en-GB" altLang="zh-CN" sz="2000" i="1">
                            <a:solidFill>
                              <a:srgbClr val="0432FF"/>
                            </a:solidFill>
                            <a:latin typeface="Cambria Math" panose="02040503050406030204" pitchFamily="18" charset="0"/>
                            <a:ea typeface="Cambria Math" panose="02040503050406030204" pitchFamily="18" charset="0"/>
                          </a:rPr>
                          <m:t>Φ</m:t>
                        </m:r>
                      </m:e>
                    </m:acc>
                    <m:d>
                      <m:dPr>
                        <m:ctrlPr>
                          <a:rPr lang="en-GB" altLang="zh-CN" sz="2000" i="1">
                            <a:solidFill>
                              <a:srgbClr val="0432FF"/>
                            </a:solidFill>
                            <a:latin typeface="Cambria Math" panose="02040503050406030204" pitchFamily="18" charset="0"/>
                          </a:rPr>
                        </m:ctrlPr>
                      </m:dPr>
                      <m:e>
                        <m:r>
                          <a:rPr lang="en-GB" altLang="zh-CN" sz="2000" b="1" i="1">
                            <a:solidFill>
                              <a:srgbClr val="0432FF"/>
                            </a:solidFill>
                            <a:latin typeface="Cambria Math" panose="02040503050406030204" pitchFamily="18" charset="0"/>
                          </a:rPr>
                          <m:t>𝒙</m:t>
                        </m:r>
                      </m:e>
                    </m:d>
                  </m:oMath>
                </a14:m>
                <a:r>
                  <a:rPr kumimoji="1" lang="en-GB" altLang="zh-CN" sz="2000" dirty="0">
                    <a:solidFill>
                      <a:srgbClr val="0432FF"/>
                    </a:solidFill>
                    <a:latin typeface="Times New Roman" panose="02020603050405020304" pitchFamily="18" charset="0"/>
                    <a:cs typeface="Times New Roman" panose="02020603050405020304" pitchFamily="18" charset="0"/>
                  </a:rPr>
                  <a:t> to </a:t>
                </a:r>
                <a14:m>
                  <m:oMath xmlns:m="http://schemas.openxmlformats.org/officeDocument/2006/math">
                    <m:r>
                      <a:rPr lang="en-GB" altLang="zh-CN" sz="2000" i="1">
                        <a:solidFill>
                          <a:srgbClr val="0432FF"/>
                        </a:solidFill>
                        <a:latin typeface="Cambria Math" panose="02040503050406030204" pitchFamily="18" charset="0"/>
                        <a:ea typeface="Cambria Math" panose="02040503050406030204" pitchFamily="18" charset="0"/>
                      </a:rPr>
                      <m:t>+∞</m:t>
                    </m:r>
                  </m:oMath>
                </a14:m>
                <a:r>
                  <a:rPr kumimoji="1" lang="en-GB" altLang="zh-CN" sz="2000" dirty="0">
                    <a:solidFill>
                      <a:srgbClr val="0432FF"/>
                    </a:solidFill>
                    <a:latin typeface="Times New Roman" panose="02020603050405020304" pitchFamily="18" charset="0"/>
                    <a:cs typeface="Times New Roman" panose="02020603050405020304" pitchFamily="18" charset="0"/>
                  </a:rPr>
                  <a:t> if the bijective constraints violate;</a:t>
                </a:r>
              </a:p>
              <a:p>
                <a:pPr marL="742950" lvl="1" indent="-285750">
                  <a:lnSpc>
                    <a:spcPct val="125000"/>
                  </a:lnSpc>
                  <a:buClr>
                    <a:srgbClr val="0765B6"/>
                  </a:buClr>
                  <a:buFont typeface="Wingdings" pitchFamily="2" charset="2"/>
                  <a:buChar char="Ø"/>
                </a:pPr>
                <a:r>
                  <a:rPr kumimoji="1" lang="en-GB" altLang="zh-CN" sz="2000" dirty="0">
                    <a:latin typeface="Times New Roman" panose="02020603050405020304" pitchFamily="18" charset="0"/>
                    <a:cs typeface="Times New Roman" panose="02020603050405020304" pitchFamily="18" charset="0"/>
                  </a:rPr>
                  <a:t>If the bijectivity condition violates, the current step size will be </a:t>
                </a:r>
                <a:r>
                  <a:rPr kumimoji="1" lang="en-GB" altLang="zh-CN" sz="2000" dirty="0">
                    <a:solidFill>
                      <a:srgbClr val="0432FF"/>
                    </a:solidFill>
                    <a:latin typeface="Times New Roman" panose="02020603050405020304" pitchFamily="18" charset="0"/>
                    <a:cs typeface="Times New Roman" panose="02020603050405020304" pitchFamily="18" charset="0"/>
                  </a:rPr>
                  <a:t>rejected and recompute a new step size.</a:t>
                </a:r>
              </a:p>
            </p:txBody>
          </p:sp>
        </mc:Choice>
        <mc:Fallback>
          <p:sp>
            <p:nvSpPr>
              <p:cNvPr id="27" name="矩形 26">
                <a:extLst>
                  <a:ext uri="{FF2B5EF4-FFF2-40B4-BE49-F238E27FC236}">
                    <a16:creationId xmlns:a16="http://schemas.microsoft.com/office/drawing/2014/main" id="{FF01B820-5BA7-41D6-F819-1ADC32B98984}"/>
                  </a:ext>
                </a:extLst>
              </p:cNvPr>
              <p:cNvSpPr>
                <a:spLocks noRot="1" noChangeAspect="1" noMove="1" noResize="1" noEditPoints="1" noAdjustHandles="1" noChangeArrowheads="1" noChangeShapeType="1" noTextEdit="1"/>
              </p:cNvSpPr>
              <p:nvPr/>
            </p:nvSpPr>
            <p:spPr>
              <a:xfrm>
                <a:off x="353839" y="1598885"/>
                <a:ext cx="11495783" cy="4184351"/>
              </a:xfrm>
              <a:prstGeom prst="rect">
                <a:avLst/>
              </a:prstGeom>
              <a:blipFill>
                <a:blip r:embed="rId9"/>
                <a:stretch>
                  <a:fillRect l="-331" t="-47130" b="-350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475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C4484C5-0767-6C6E-CC4C-C5FC27E66365}"/>
                  </a:ext>
                </a:extLst>
              </p:cNvPr>
              <p:cNvSpPr/>
              <p:nvPr/>
            </p:nvSpPr>
            <p:spPr>
              <a:xfrm>
                <a:off x="353839" y="2047933"/>
                <a:ext cx="7363697" cy="3043269"/>
              </a:xfrm>
              <a:prstGeom prst="rect">
                <a:avLst/>
              </a:prstGeom>
            </p:spPr>
            <p:txBody>
              <a:bodyPr wrap="square">
                <a:spAutoFit/>
              </a:bodyPr>
              <a:lstStyle/>
              <a:p>
                <a:pPr marL="285750" indent="-285750">
                  <a:lnSpc>
                    <a:spcPct val="125000"/>
                  </a:lnSpc>
                  <a:buClr>
                    <a:srgbClr val="0765B6"/>
                  </a:buClr>
                  <a:buFont typeface="Wingdings" pitchFamily="2" charset="2"/>
                  <a:buChar char="l"/>
                </a:pPr>
                <a:r>
                  <a:rPr lang="en-GB" altLang="zh-CN" sz="2000" dirty="0">
                    <a:latin typeface="Times New Roman" panose="02020603050405020304" pitchFamily="18" charset="0"/>
                    <a:cs typeface="Times New Roman" panose="02020603050405020304" pitchFamily="18" charset="0"/>
                  </a:rPr>
                  <a:t>Finally, our problem boils down to the following optimization:</a:t>
                </a:r>
              </a:p>
              <a:p>
                <a:pPr>
                  <a:lnSpc>
                    <a:spcPct val="125000"/>
                  </a:lnSpc>
                  <a:buClr>
                    <a:srgbClr val="0765B6"/>
                  </a:buClr>
                </a:pPr>
                <a14:m>
                  <m:oMathPara xmlns:m="http://schemas.openxmlformats.org/officeDocument/2006/math">
                    <m:oMathParaPr>
                      <m:jc m:val="centerGroup"/>
                    </m:oMathParaPr>
                    <m:oMath xmlns:m="http://schemas.openxmlformats.org/officeDocument/2006/math">
                      <m:func>
                        <m:funcPr>
                          <m:ctrlPr>
                            <a:rPr lang="en-GB" altLang="zh-CN" sz="2000" i="1">
                              <a:latin typeface="Cambria Math" panose="02040503050406030204" pitchFamily="18" charset="0"/>
                              <a:cs typeface="Times New Roman" panose="02020603050405020304" pitchFamily="18" charset="0"/>
                            </a:rPr>
                          </m:ctrlPr>
                        </m:funcPr>
                        <m:fName>
                          <m:limLow>
                            <m:limLowPr>
                              <m:ctrlPr>
                                <a:rPr lang="en-GB" altLang="zh-CN" sz="2000" i="1">
                                  <a:latin typeface="Cambria Math" panose="02040503050406030204" pitchFamily="18" charset="0"/>
                                  <a:cs typeface="Times New Roman" panose="02020603050405020304" pitchFamily="18" charset="0"/>
                                </a:rPr>
                              </m:ctrlPr>
                            </m:limLowPr>
                            <m:e>
                              <m:r>
                                <m:rPr>
                                  <m:sty m:val="p"/>
                                </m:rPr>
                                <a:rPr lang="en-GB" altLang="zh-CN" sz="2000">
                                  <a:latin typeface="Cambria Math" panose="02040503050406030204" pitchFamily="18" charset="0"/>
                                  <a:cs typeface="Times New Roman" panose="02020603050405020304" pitchFamily="18" charset="0"/>
                                </a:rPr>
                                <m:t>argmin</m:t>
                              </m:r>
                            </m:e>
                            <m:lim>
                              <m:sSub>
                                <m:sSubPr>
                                  <m:ctrlPr>
                                    <a:rPr lang="en-GB" altLang="zh-CN" sz="2000" i="1">
                                      <a:latin typeface="Cambria Math" panose="02040503050406030204" pitchFamily="18" charset="0"/>
                                      <a:cs typeface="Times New Roman" panose="02020603050405020304" pitchFamily="18" charset="0"/>
                                    </a:rPr>
                                  </m:ctrlPr>
                                </m:sSubPr>
                                <m:e>
                                  <m:r>
                                    <a:rPr lang="en-GB" altLang="zh-CN" sz="2000" b="1" i="1">
                                      <a:latin typeface="Cambria Math" panose="02040503050406030204" pitchFamily="18" charset="0"/>
                                      <a:cs typeface="Times New Roman" panose="02020603050405020304" pitchFamily="18" charset="0"/>
                                    </a:rPr>
                                    <m:t>𝑷</m:t>
                                  </m:r>
                                </m:e>
                                <m:sub>
                                  <m:r>
                                    <a:rPr lang="en-GB" altLang="zh-CN" sz="2000" i="1">
                                      <a:latin typeface="Cambria Math" panose="02040503050406030204" pitchFamily="18" charset="0"/>
                                      <a:cs typeface="Times New Roman" panose="02020603050405020304" pitchFamily="18" charset="0"/>
                                    </a:rPr>
                                    <m:t>𝑗</m:t>
                                  </m:r>
                                </m:sub>
                              </m:sSub>
                              <m:r>
                                <a:rPr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ℐ</m:t>
                                  </m:r>
                                </m:e>
                                <m:sub>
                                  <m:r>
                                    <a:rPr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𝐼</m:t>
                                  </m:r>
                                </m:sub>
                              </m:sSub>
                            </m:lim>
                          </m:limLow>
                        </m:fName>
                        <m:e>
                          <m:r>
                            <a:rPr lang="en-GB" altLang="zh-CN" sz="2000" i="1">
                              <a:latin typeface="Cambria Math" panose="02040503050406030204" pitchFamily="18" charset="0"/>
                              <a:cs typeface="Times New Roman" panose="02020603050405020304" pitchFamily="18" charset="0"/>
                            </a:rPr>
                            <m:t>.     </m:t>
                          </m:r>
                          <m:acc>
                            <m:accPr>
                              <m:chr m:val="̂"/>
                              <m:ctrlPr>
                                <a:rPr lang="en-GB" altLang="zh-CN" sz="2000" i="1">
                                  <a:latin typeface="Cambria Math" panose="02040503050406030204" pitchFamily="18" charset="0"/>
                                </a:rPr>
                              </m:ctrlPr>
                            </m:accPr>
                            <m:e>
                              <m:r>
                                <m:rPr>
                                  <m:sty m:val="p"/>
                                </m:rPr>
                                <a:rPr lang="en-GB" altLang="zh-CN" sz="2000" i="1">
                                  <a:latin typeface="Cambria Math" panose="02040503050406030204" pitchFamily="18" charset="0"/>
                                  <a:ea typeface="Cambria Math" panose="02040503050406030204" pitchFamily="18" charset="0"/>
                                </a:rPr>
                                <m:t>Φ</m:t>
                              </m:r>
                            </m:e>
                          </m:acc>
                          <m:d>
                            <m:dPr>
                              <m:ctrlPr>
                                <a:rPr lang="en-GB" altLang="zh-CN" sz="2000" i="1">
                                  <a:latin typeface="Cambria Math" panose="02040503050406030204" pitchFamily="18" charset="0"/>
                                </a:rPr>
                              </m:ctrlPr>
                            </m:dPr>
                            <m:e>
                              <m:r>
                                <a:rPr lang="en-GB" altLang="zh-CN" sz="2000" b="1" i="1">
                                  <a:latin typeface="Cambria Math" panose="02040503050406030204" pitchFamily="18" charset="0"/>
                                </a:rPr>
                                <m:t>𝒙</m:t>
                              </m:r>
                            </m:e>
                          </m:d>
                        </m:e>
                      </m:func>
                      <m:r>
                        <a:rPr lang="en-GB" altLang="zh-CN" sz="2000" i="1">
                          <a:latin typeface="Cambria Math" panose="02040503050406030204" pitchFamily="18" charset="0"/>
                          <a:cs typeface="Times New Roman" panose="02020603050405020304" pitchFamily="18" charset="0"/>
                        </a:rPr>
                        <m:t>,</m:t>
                      </m:r>
                    </m:oMath>
                  </m:oMathPara>
                </a14:m>
                <a:endParaRPr lang="en-GB" altLang="zh-CN" sz="2000" dirty="0">
                  <a:latin typeface="Times New Roman" panose="02020603050405020304" pitchFamily="18" charset="0"/>
                  <a:cs typeface="Times New Roman" panose="02020603050405020304" pitchFamily="18" charset="0"/>
                </a:endParaRPr>
              </a:p>
              <a:p>
                <a:pPr>
                  <a:lnSpc>
                    <a:spcPct val="125000"/>
                  </a:lnSpc>
                  <a:buClr>
                    <a:srgbClr val="0765B6"/>
                  </a:buClr>
                </a:pPr>
                <a14:m>
                  <m:oMathPara xmlns:m="http://schemas.openxmlformats.org/officeDocument/2006/math">
                    <m:oMathParaPr>
                      <m:jc m:val="centerGroup"/>
                    </m:oMathParaPr>
                    <m:oMath xmlns:m="http://schemas.openxmlformats.org/officeDocument/2006/math">
                      <m:r>
                        <a:rPr lang="en-GB" altLang="zh-CN" sz="2000" i="1">
                          <a:latin typeface="Cambria Math" panose="02040503050406030204" pitchFamily="18" charset="0"/>
                          <a:cs typeface="Times New Roman" panose="02020603050405020304" pitchFamily="18" charset="0"/>
                        </a:rPr>
                        <m:t>𝑠</m:t>
                      </m:r>
                      <m:r>
                        <a:rPr lang="en-GB" altLang="zh-CN" sz="2000" i="1">
                          <a:latin typeface="Cambria Math" panose="02040503050406030204" pitchFamily="18" charset="0"/>
                          <a:cs typeface="Times New Roman" panose="02020603050405020304" pitchFamily="18" charset="0"/>
                        </a:rPr>
                        <m:t>.</m:t>
                      </m:r>
                      <m:r>
                        <a:rPr lang="en-GB" altLang="zh-CN" sz="2000" i="1">
                          <a:latin typeface="Cambria Math" panose="02040503050406030204" pitchFamily="18" charset="0"/>
                          <a:cs typeface="Times New Roman" panose="02020603050405020304" pitchFamily="18" charset="0"/>
                        </a:rPr>
                        <m:t>𝑡</m:t>
                      </m:r>
                      <m:r>
                        <a:rPr lang="en-GB" altLang="zh-CN" sz="2000" i="1">
                          <a:latin typeface="Cambria Math" panose="02040503050406030204" pitchFamily="18" charset="0"/>
                          <a:cs typeface="Times New Roman" panose="02020603050405020304" pitchFamily="18" charset="0"/>
                        </a:rPr>
                        <m:t>. </m:t>
                      </m:r>
                      <m:r>
                        <a:rPr lang="en-GB" altLang="zh-CN" sz="2000" b="1" i="1">
                          <a:latin typeface="Cambria Math" panose="02040503050406030204" pitchFamily="18" charset="0"/>
                          <a:cs typeface="Times New Roman" panose="02020603050405020304" pitchFamily="18" charset="0"/>
                        </a:rPr>
                        <m:t>  </m:t>
                      </m:r>
                      <m:r>
                        <a:rPr lang="en-GB" altLang="zh-CN" sz="2000" b="1" i="1">
                          <a:latin typeface="Cambria Math" panose="02040503050406030204" pitchFamily="18" charset="0"/>
                          <a:cs typeface="Times New Roman" panose="02020603050405020304" pitchFamily="18" charset="0"/>
                        </a:rPr>
                        <m:t>𝑲</m:t>
                      </m:r>
                      <m:d>
                        <m:dPr>
                          <m:ctrlPr>
                            <a:rPr lang="en-GB" altLang="zh-CN" sz="2000" i="1">
                              <a:latin typeface="Cambria Math" panose="02040503050406030204" pitchFamily="18" charset="0"/>
                            </a:rPr>
                          </m:ctrlPr>
                        </m:dPr>
                        <m:e>
                          <m:r>
                            <a:rPr lang="en-GB" altLang="zh-CN" sz="2000" b="1" i="1">
                              <a:latin typeface="Cambria Math" panose="02040503050406030204" pitchFamily="18" charset="0"/>
                            </a:rPr>
                            <m:t>𝒙</m:t>
                          </m:r>
                        </m:e>
                      </m:d>
                      <m:r>
                        <a:rPr lang="en-GB" altLang="zh-CN" sz="2000" b="1" i="1">
                          <a:latin typeface="Cambria Math" panose="02040503050406030204" pitchFamily="18" charset="0"/>
                        </a:rPr>
                        <m:t>𝒖</m:t>
                      </m:r>
                      <m:d>
                        <m:dPr>
                          <m:ctrlPr>
                            <a:rPr lang="en-GB" altLang="zh-CN" sz="2000" i="1">
                              <a:latin typeface="Cambria Math" panose="02040503050406030204" pitchFamily="18" charset="0"/>
                            </a:rPr>
                          </m:ctrlPr>
                        </m:dPr>
                        <m:e>
                          <m:r>
                            <a:rPr lang="en-GB" altLang="zh-CN" sz="2000" b="1" i="1">
                              <a:latin typeface="Cambria Math" panose="02040503050406030204" pitchFamily="18" charset="0"/>
                            </a:rPr>
                            <m:t>𝒙</m:t>
                          </m:r>
                        </m:e>
                      </m:d>
                      <m:r>
                        <a:rPr lang="en-GB" altLang="zh-CN" sz="2000" b="1" i="1">
                          <a:latin typeface="Cambria Math" panose="02040503050406030204" pitchFamily="18" charset="0"/>
                        </a:rPr>
                        <m:t>=</m:t>
                      </m:r>
                      <m:r>
                        <a:rPr lang="en-GB" altLang="zh-CN" sz="2000" b="1" i="1">
                          <a:latin typeface="Cambria Math" panose="02040503050406030204" pitchFamily="18" charset="0"/>
                        </a:rPr>
                        <m:t>𝒇</m:t>
                      </m:r>
                      <m:d>
                        <m:dPr>
                          <m:ctrlPr>
                            <a:rPr lang="en-GB" altLang="zh-CN" sz="2000" b="1" i="1">
                              <a:latin typeface="Cambria Math" panose="02040503050406030204" pitchFamily="18" charset="0"/>
                            </a:rPr>
                          </m:ctrlPr>
                        </m:dPr>
                        <m:e>
                          <m:r>
                            <a:rPr lang="en-GB" altLang="zh-CN" sz="2000" b="1" i="1">
                              <a:latin typeface="Cambria Math" panose="02040503050406030204" pitchFamily="18" charset="0"/>
                            </a:rPr>
                            <m:t>𝒙</m:t>
                          </m:r>
                        </m:e>
                      </m:d>
                      <m:r>
                        <a:rPr lang="en-GB" altLang="zh-CN" sz="2000" b="1" i="1" smtClean="0">
                          <a:latin typeface="Cambria Math" panose="02040503050406030204" pitchFamily="18" charset="0"/>
                        </a:rPr>
                        <m:t>,</m:t>
                      </m:r>
                    </m:oMath>
                  </m:oMathPara>
                </a14:m>
                <a:endParaRPr lang="en-GB" altLang="zh-CN" sz="2000" dirty="0">
                  <a:latin typeface="Times New Roman" panose="02020603050405020304" pitchFamily="18" charset="0"/>
                  <a:cs typeface="Times New Roman" panose="02020603050405020304" pitchFamily="18" charset="0"/>
                </a:endParaRPr>
              </a:p>
              <a:p>
                <a:pPr>
                  <a:lnSpc>
                    <a:spcPct val="125000"/>
                  </a:lnSpc>
                  <a:buClr>
                    <a:srgbClr val="0765B6"/>
                  </a:buClr>
                </a:pPr>
                <a:r>
                  <a:rPr lang="en-GB" altLang="zh-CN"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GB"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GB" altLang="zh-CN" sz="2000" i="1">
                            <a:latin typeface="Cambria Math" panose="02040503050406030204" pitchFamily="18" charset="0"/>
                            <a:ea typeface="Cambria Math" panose="02040503050406030204" pitchFamily="18" charset="0"/>
                            <a:cs typeface="Times New Roman" panose="02020603050405020304" pitchFamily="18" charset="0"/>
                          </a:rPr>
                          <m:t>ℐ</m:t>
                        </m:r>
                      </m:e>
                      <m:sub>
                        <m:r>
                          <a:rPr lang="en-GB" altLang="zh-CN" sz="2000" i="1">
                            <a:latin typeface="Cambria Math" panose="02040503050406030204" pitchFamily="18" charset="0"/>
                            <a:ea typeface="Cambria Math" panose="02040503050406030204" pitchFamily="18" charset="0"/>
                            <a:cs typeface="Times New Roman" panose="02020603050405020304" pitchFamily="18" charset="0"/>
                          </a:rPr>
                          <m:t>𝐼</m:t>
                        </m:r>
                      </m:sub>
                    </m:sSub>
                    <m:r>
                      <a:rPr lang="en-GB" altLang="zh-CN"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GB" altLang="zh-CN" sz="2000" dirty="0">
                    <a:latin typeface="Times New Roman" panose="02020603050405020304" pitchFamily="18" charset="0"/>
                    <a:cs typeface="Times New Roman" panose="02020603050405020304" pitchFamily="18" charset="0"/>
                  </a:rPr>
                  <a:t>is the indices set of the inner control points.</a:t>
                </a:r>
              </a:p>
              <a:p>
                <a:pPr>
                  <a:lnSpc>
                    <a:spcPct val="125000"/>
                  </a:lnSpc>
                  <a:buClr>
                    <a:srgbClr val="0765B6"/>
                  </a:buClr>
                </a:pPr>
                <a:endParaRPr lang="en-GB" altLang="zh-CN" sz="2000" dirty="0">
                  <a:latin typeface="Times New Roman" panose="02020603050405020304" pitchFamily="18" charset="0"/>
                  <a:cs typeface="Times New Roman" panose="02020603050405020304" pitchFamily="18" charset="0"/>
                </a:endParaRPr>
              </a:p>
              <a:p>
                <a:pPr marL="342900" indent="-342900">
                  <a:lnSpc>
                    <a:spcPct val="125000"/>
                  </a:lnSpc>
                  <a:buClr>
                    <a:srgbClr val="0765B6"/>
                  </a:buClr>
                  <a:buFont typeface="Wingdings" pitchFamily="2" charset="2"/>
                  <a:buChar char="l"/>
                </a:pPr>
                <a:r>
                  <a:rPr lang="en-GB" altLang="zh-CN" sz="2000" b="1" dirty="0">
                    <a:solidFill>
                      <a:srgbClr val="FF0000"/>
                    </a:solidFill>
                    <a:latin typeface="Times New Roman" panose="02020603050405020304" pitchFamily="18" charset="0"/>
                    <a:cs typeface="Times New Roman" panose="02020603050405020304" pitchFamily="18" charset="0"/>
                  </a:rPr>
                  <a:t>Exact geometry: </a:t>
                </a:r>
                <a:r>
                  <a:rPr lang="en-GB" altLang="zh-CN" sz="2000" dirty="0">
                    <a:latin typeface="Times New Roman" panose="02020603050405020304" pitchFamily="18" charset="0"/>
                    <a:cs typeface="Times New Roman" panose="02020603050405020304" pitchFamily="18" charset="0"/>
                  </a:rPr>
                  <a:t>reposition the inner control points (</a:t>
                </a:r>
                <a:r>
                  <a:rPr lang="en-GB" altLang="zh-CN" sz="2000" dirty="0">
                    <a:solidFill>
                      <a:srgbClr val="FF0000"/>
                    </a:solidFill>
                    <a:latin typeface="Times New Roman" panose="02020603050405020304" pitchFamily="18" charset="0"/>
                    <a:cs typeface="Times New Roman" panose="02020603050405020304" pitchFamily="18" charset="0"/>
                  </a:rPr>
                  <a:t>in red</a:t>
                </a:r>
                <a:r>
                  <a:rPr lang="en-GB" altLang="zh-CN" sz="2000" dirty="0">
                    <a:latin typeface="Times New Roman" panose="02020603050405020304" pitchFamily="18" charset="0"/>
                    <a:cs typeface="Times New Roman" panose="02020603050405020304" pitchFamily="18" charset="0"/>
                  </a:rPr>
                  <a:t>) while leaving the boundary control points (</a:t>
                </a:r>
                <a:r>
                  <a:rPr lang="en-GB" altLang="zh-CN" sz="2000" dirty="0">
                    <a:solidFill>
                      <a:srgbClr val="0432FF"/>
                    </a:solidFill>
                    <a:latin typeface="Times New Roman" panose="02020603050405020304" pitchFamily="18" charset="0"/>
                    <a:cs typeface="Times New Roman" panose="02020603050405020304" pitchFamily="18" charset="0"/>
                  </a:rPr>
                  <a:t>in blue</a:t>
                </a:r>
                <a:r>
                  <a:rPr lang="en-GB" altLang="zh-CN" sz="2000" dirty="0">
                    <a:latin typeface="Times New Roman" panose="02020603050405020304" pitchFamily="18" charset="0"/>
                    <a:cs typeface="Times New Roman" panose="02020603050405020304" pitchFamily="18" charset="0"/>
                  </a:rPr>
                  <a:t>) unchanged.</a:t>
                </a:r>
              </a:p>
            </p:txBody>
          </p:sp>
        </mc:Choice>
        <mc:Fallback xmlns="">
          <p:sp>
            <p:nvSpPr>
              <p:cNvPr id="4" name="矩形 3">
                <a:extLst>
                  <a:ext uri="{FF2B5EF4-FFF2-40B4-BE49-F238E27FC236}">
                    <a16:creationId xmlns:a16="http://schemas.microsoft.com/office/drawing/2014/main" id="{BC4484C5-0767-6C6E-CC4C-C5FC27E66365}"/>
                  </a:ext>
                </a:extLst>
              </p:cNvPr>
              <p:cNvSpPr>
                <a:spLocks noRot="1" noChangeAspect="1" noMove="1" noResize="1" noEditPoints="1" noAdjustHandles="1" noChangeArrowheads="1" noChangeShapeType="1" noTextEdit="1"/>
              </p:cNvSpPr>
              <p:nvPr/>
            </p:nvSpPr>
            <p:spPr>
              <a:xfrm>
                <a:off x="353839" y="2047933"/>
                <a:ext cx="7363697" cy="3043269"/>
              </a:xfrm>
              <a:prstGeom prst="rect">
                <a:avLst/>
              </a:prstGeom>
              <a:blipFill>
                <a:blip r:embed="rId3"/>
                <a:stretch>
                  <a:fillRect l="-516" r="-172" b="-2917"/>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44175276-B0C6-15BA-F181-BFC2B49A2C85}"/>
              </a:ext>
            </a:extLst>
          </p:cNvPr>
          <p:cNvGrpSpPr/>
          <p:nvPr/>
        </p:nvGrpSpPr>
        <p:grpSpPr>
          <a:xfrm>
            <a:off x="1" y="-11151"/>
            <a:ext cx="12191999" cy="589478"/>
            <a:chOff x="1" y="-11151"/>
            <a:chExt cx="12191999" cy="589478"/>
          </a:xfrm>
        </p:grpSpPr>
        <p:pic>
          <p:nvPicPr>
            <p:cNvPr id="6" name="图片 5">
              <a:extLst>
                <a:ext uri="{FF2B5EF4-FFF2-40B4-BE49-F238E27FC236}">
                  <a16:creationId xmlns:a16="http://schemas.microsoft.com/office/drawing/2014/main" id="{FEE809FB-1840-6227-ED73-6CB830CADD73}"/>
                </a:ext>
              </a:extLst>
            </p:cNvPr>
            <p:cNvPicPr>
              <a:picLocks noChangeAspect="1"/>
            </p:cNvPicPr>
            <p:nvPr/>
          </p:nvPicPr>
          <p:blipFill>
            <a:blip r:embed="rId4"/>
            <a:stretch>
              <a:fillRect/>
            </a:stretch>
          </p:blipFill>
          <p:spPr>
            <a:xfrm>
              <a:off x="1" y="-11151"/>
              <a:ext cx="2297150" cy="589478"/>
            </a:xfrm>
            <a:prstGeom prst="rect">
              <a:avLst/>
            </a:prstGeom>
          </p:spPr>
        </p:pic>
        <p:grpSp>
          <p:nvGrpSpPr>
            <p:cNvPr id="7" name="组合 6">
              <a:extLst>
                <a:ext uri="{FF2B5EF4-FFF2-40B4-BE49-F238E27FC236}">
                  <a16:creationId xmlns:a16="http://schemas.microsoft.com/office/drawing/2014/main" id="{D9738665-F4F4-0E52-46B8-BFB93C25D28B}"/>
                </a:ext>
              </a:extLst>
            </p:cNvPr>
            <p:cNvGrpSpPr/>
            <p:nvPr/>
          </p:nvGrpSpPr>
          <p:grpSpPr>
            <a:xfrm>
              <a:off x="2297152" y="-11150"/>
              <a:ext cx="9894848" cy="558166"/>
              <a:chOff x="2297152" y="-11150"/>
              <a:chExt cx="9894848" cy="558166"/>
            </a:xfrm>
          </p:grpSpPr>
          <p:pic>
            <p:nvPicPr>
              <p:cNvPr id="8" name="图片 7">
                <a:extLst>
                  <a:ext uri="{FF2B5EF4-FFF2-40B4-BE49-F238E27FC236}">
                    <a16:creationId xmlns:a16="http://schemas.microsoft.com/office/drawing/2014/main" id="{B349F619-6DEC-BCFB-898A-6B0FD97A358F}"/>
                  </a:ext>
                </a:extLst>
              </p:cNvPr>
              <p:cNvPicPr>
                <a:picLocks noChangeAspect="1"/>
              </p:cNvPicPr>
              <p:nvPr/>
            </p:nvPicPr>
            <p:blipFill>
              <a:blip r:embed="rId5"/>
              <a:stretch>
                <a:fillRect/>
              </a:stretch>
            </p:blipFill>
            <p:spPr>
              <a:xfrm>
                <a:off x="2297152" y="-11150"/>
                <a:ext cx="6334992" cy="558166"/>
              </a:xfrm>
              <a:prstGeom prst="rect">
                <a:avLst/>
              </a:prstGeom>
            </p:spPr>
          </p:pic>
          <p:pic>
            <p:nvPicPr>
              <p:cNvPr id="9" name="图片 8">
                <a:extLst>
                  <a:ext uri="{FF2B5EF4-FFF2-40B4-BE49-F238E27FC236}">
                    <a16:creationId xmlns:a16="http://schemas.microsoft.com/office/drawing/2014/main" id="{D4D0F115-6611-AFA2-A967-6505E2C40334}"/>
                  </a:ext>
                </a:extLst>
              </p:cNvPr>
              <p:cNvPicPr>
                <a:picLocks noChangeAspect="1"/>
              </p:cNvPicPr>
              <p:nvPr/>
            </p:nvPicPr>
            <p:blipFill>
              <a:blip r:embed="rId6"/>
              <a:stretch>
                <a:fillRect/>
              </a:stretch>
            </p:blipFill>
            <p:spPr>
              <a:xfrm>
                <a:off x="8632144" y="-11150"/>
                <a:ext cx="3559856" cy="558166"/>
              </a:xfrm>
              <a:prstGeom prst="rect">
                <a:avLst/>
              </a:prstGeom>
            </p:spPr>
          </p:pic>
          <p:sp>
            <p:nvSpPr>
              <p:cNvPr id="10" name="文本框 9">
                <a:extLst>
                  <a:ext uri="{FF2B5EF4-FFF2-40B4-BE49-F238E27FC236}">
                    <a16:creationId xmlns:a16="http://schemas.microsoft.com/office/drawing/2014/main" id="{EC2B5DAA-B3B0-F16C-6710-F78BE847D601}"/>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1" name="矩形 10">
                <a:extLst>
                  <a:ext uri="{FF2B5EF4-FFF2-40B4-BE49-F238E27FC236}">
                    <a16:creationId xmlns:a16="http://schemas.microsoft.com/office/drawing/2014/main" id="{4766AB85-444C-6267-673E-D836D264B5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2" name="矩形 11">
                <a:extLst>
                  <a:ext uri="{FF2B5EF4-FFF2-40B4-BE49-F238E27FC236}">
                    <a16:creationId xmlns:a16="http://schemas.microsoft.com/office/drawing/2014/main" id="{2ECB5D72-BB12-0669-6EC6-5C261EE48FF3}"/>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3" name="矩形 12">
                <a:extLst>
                  <a:ext uri="{FF2B5EF4-FFF2-40B4-BE49-F238E27FC236}">
                    <a16:creationId xmlns:a16="http://schemas.microsoft.com/office/drawing/2014/main" id="{25457F72-BE44-C538-871F-77D98417EA9D}"/>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4" name="矩形 13">
                <a:extLst>
                  <a:ext uri="{FF2B5EF4-FFF2-40B4-BE49-F238E27FC236}">
                    <a16:creationId xmlns:a16="http://schemas.microsoft.com/office/drawing/2014/main" id="{0F184BCB-9707-D8AE-C4FF-024A618C44B9}"/>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15" name="组合 14">
            <a:extLst>
              <a:ext uri="{FF2B5EF4-FFF2-40B4-BE49-F238E27FC236}">
                <a16:creationId xmlns:a16="http://schemas.microsoft.com/office/drawing/2014/main" id="{15964547-82CE-E6C1-C60E-625E5F05D748}"/>
              </a:ext>
            </a:extLst>
          </p:cNvPr>
          <p:cNvGrpSpPr/>
          <p:nvPr/>
        </p:nvGrpSpPr>
        <p:grpSpPr>
          <a:xfrm>
            <a:off x="-18686" y="534950"/>
            <a:ext cx="12210685" cy="517835"/>
            <a:chOff x="-18686" y="534950"/>
            <a:chExt cx="12210685" cy="517835"/>
          </a:xfrm>
        </p:grpSpPr>
        <p:pic>
          <p:nvPicPr>
            <p:cNvPr id="16" name="图片 15">
              <a:extLst>
                <a:ext uri="{FF2B5EF4-FFF2-40B4-BE49-F238E27FC236}">
                  <a16:creationId xmlns:a16="http://schemas.microsoft.com/office/drawing/2014/main" id="{8F254F55-F803-3E3F-711F-6B6FEEFAC367}"/>
                </a:ext>
              </a:extLst>
            </p:cNvPr>
            <p:cNvPicPr>
              <a:picLocks noChangeAspect="1"/>
            </p:cNvPicPr>
            <p:nvPr/>
          </p:nvPicPr>
          <p:blipFill>
            <a:blip r:embed="rId7"/>
            <a:stretch>
              <a:fillRect/>
            </a:stretch>
          </p:blipFill>
          <p:spPr>
            <a:xfrm>
              <a:off x="-18686" y="534950"/>
              <a:ext cx="12210685" cy="517835"/>
            </a:xfrm>
            <a:prstGeom prst="rect">
              <a:avLst/>
            </a:prstGeom>
          </p:spPr>
        </p:pic>
        <p:sp>
          <p:nvSpPr>
            <p:cNvPr id="17" name="文本框 16">
              <a:extLst>
                <a:ext uri="{FF2B5EF4-FFF2-40B4-BE49-F238E27FC236}">
                  <a16:creationId xmlns:a16="http://schemas.microsoft.com/office/drawing/2014/main" id="{5DD13C28-B155-A8F6-7B28-0CA7EC461F00}"/>
                </a:ext>
              </a:extLst>
            </p:cNvPr>
            <p:cNvSpPr txBox="1"/>
            <p:nvPr/>
          </p:nvSpPr>
          <p:spPr>
            <a:xfrm>
              <a:off x="353839" y="576913"/>
              <a:ext cx="5583974"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Objective function</a:t>
              </a:r>
            </a:p>
          </p:txBody>
        </p:sp>
      </p:grpSp>
      <p:grpSp>
        <p:nvGrpSpPr>
          <p:cNvPr id="18" name="组合 17">
            <a:extLst>
              <a:ext uri="{FF2B5EF4-FFF2-40B4-BE49-F238E27FC236}">
                <a16:creationId xmlns:a16="http://schemas.microsoft.com/office/drawing/2014/main" id="{21C43D4A-EE5D-C262-7D64-CF861E7281E1}"/>
              </a:ext>
            </a:extLst>
          </p:cNvPr>
          <p:cNvGrpSpPr/>
          <p:nvPr/>
        </p:nvGrpSpPr>
        <p:grpSpPr>
          <a:xfrm>
            <a:off x="-18685" y="6467061"/>
            <a:ext cx="12210685" cy="412441"/>
            <a:chOff x="-18685" y="6467061"/>
            <a:chExt cx="12210685" cy="412441"/>
          </a:xfrm>
        </p:grpSpPr>
        <p:pic>
          <p:nvPicPr>
            <p:cNvPr id="19" name="图片 18">
              <a:extLst>
                <a:ext uri="{FF2B5EF4-FFF2-40B4-BE49-F238E27FC236}">
                  <a16:creationId xmlns:a16="http://schemas.microsoft.com/office/drawing/2014/main" id="{F82AFEDE-F969-D39D-ECB0-BB88ECBE98EB}"/>
                </a:ext>
              </a:extLst>
            </p:cNvPr>
            <p:cNvPicPr>
              <a:picLocks noChangeAspect="1"/>
            </p:cNvPicPr>
            <p:nvPr/>
          </p:nvPicPr>
          <p:blipFill>
            <a:blip r:embed="rId8"/>
            <a:stretch>
              <a:fillRect/>
            </a:stretch>
          </p:blipFill>
          <p:spPr>
            <a:xfrm>
              <a:off x="6096000" y="6467061"/>
              <a:ext cx="6096000" cy="412441"/>
            </a:xfrm>
            <a:prstGeom prst="rect">
              <a:avLst/>
            </a:prstGeom>
          </p:spPr>
        </p:pic>
        <p:pic>
          <p:nvPicPr>
            <p:cNvPr id="20" name="图片 19">
              <a:extLst>
                <a:ext uri="{FF2B5EF4-FFF2-40B4-BE49-F238E27FC236}">
                  <a16:creationId xmlns:a16="http://schemas.microsoft.com/office/drawing/2014/main" id="{E8B5838E-82B3-45E1-54AD-3B68BBBD58B9}"/>
                </a:ext>
              </a:extLst>
            </p:cNvPr>
            <p:cNvPicPr>
              <a:picLocks noChangeAspect="1"/>
            </p:cNvPicPr>
            <p:nvPr/>
          </p:nvPicPr>
          <p:blipFill>
            <a:blip r:embed="rId5"/>
            <a:stretch>
              <a:fillRect/>
            </a:stretch>
          </p:blipFill>
          <p:spPr>
            <a:xfrm>
              <a:off x="-18685" y="6467061"/>
              <a:ext cx="6114683" cy="412441"/>
            </a:xfrm>
            <a:prstGeom prst="rect">
              <a:avLst/>
            </a:prstGeom>
          </p:spPr>
        </p:pic>
        <p:sp>
          <p:nvSpPr>
            <p:cNvPr id="21" name="文本框 20">
              <a:extLst>
                <a:ext uri="{FF2B5EF4-FFF2-40B4-BE49-F238E27FC236}">
                  <a16:creationId xmlns:a16="http://schemas.microsoft.com/office/drawing/2014/main" id="{D6E35682-E566-ADCF-2DD0-5810FB1AC984}"/>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2" name="文本框 21">
              <a:extLst>
                <a:ext uri="{FF2B5EF4-FFF2-40B4-BE49-F238E27FC236}">
                  <a16:creationId xmlns:a16="http://schemas.microsoft.com/office/drawing/2014/main" id="{90B338F3-1A87-2005-22C1-4BA9C2DF08D1}"/>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886335AF-938C-B005-2D52-A068122AF1D8}"/>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1</a:t>
                  </a:r>
                  <a:r>
                    <a:rPr kumimoji="1" lang="en-US" altLang="zh-CN" sz="1600" dirty="0">
                      <a:solidFill>
                        <a:schemeClr val="bg1"/>
                      </a:solidFill>
                      <a:latin typeface="Times New Roman" panose="02020603050405020304" pitchFamily="18" charset="0"/>
                      <a:cs typeface="Times New Roman" panose="02020603050405020304" pitchFamily="18" charset="0"/>
                    </a:rPr>
                    <a:t>6</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3" name="文本框 22">
                  <a:extLst>
                    <a:ext uri="{FF2B5EF4-FFF2-40B4-BE49-F238E27FC236}">
                      <a16:creationId xmlns:a16="http://schemas.microsoft.com/office/drawing/2014/main" id="{886335AF-938C-B005-2D52-A068122AF1D8}"/>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9"/>
                  <a:stretch>
                    <a:fillRect l="-217" t="-3571" b="-17857"/>
                  </a:stretch>
                </a:blipFill>
              </p:spPr>
              <p:txBody>
                <a:bodyPr/>
                <a:lstStyle/>
                <a:p>
                  <a:r>
                    <a:rPr lang="zh-CN" altLang="en-US">
                      <a:noFill/>
                    </a:rPr>
                    <a:t> </a:t>
                  </a:r>
                </a:p>
              </p:txBody>
            </p:sp>
          </mc:Fallback>
        </mc:AlternateContent>
      </p:grpSp>
      <p:pic>
        <p:nvPicPr>
          <p:cNvPr id="26" name="图片 25">
            <a:extLst>
              <a:ext uri="{FF2B5EF4-FFF2-40B4-BE49-F238E27FC236}">
                <a16:creationId xmlns:a16="http://schemas.microsoft.com/office/drawing/2014/main" id="{700F7218-2976-5C6B-1F23-FD53963B9693}"/>
              </a:ext>
            </a:extLst>
          </p:cNvPr>
          <p:cNvPicPr>
            <a:picLocks noChangeAspect="1"/>
          </p:cNvPicPr>
          <p:nvPr/>
        </p:nvPicPr>
        <p:blipFill>
          <a:blip r:embed="rId10"/>
          <a:stretch>
            <a:fillRect/>
          </a:stretch>
        </p:blipFill>
        <p:spPr>
          <a:xfrm>
            <a:off x="8610970" y="2313616"/>
            <a:ext cx="2816975" cy="2749866"/>
          </a:xfrm>
          <a:prstGeom prst="rect">
            <a:avLst/>
          </a:prstGeom>
        </p:spPr>
      </p:pic>
      <p:cxnSp>
        <p:nvCxnSpPr>
          <p:cNvPr id="28" name="直线箭头连接符 27">
            <a:extLst>
              <a:ext uri="{FF2B5EF4-FFF2-40B4-BE49-F238E27FC236}">
                <a16:creationId xmlns:a16="http://schemas.microsoft.com/office/drawing/2014/main" id="{08B3803B-EC96-BDC7-EBB0-BD99A4907403}"/>
              </a:ext>
            </a:extLst>
          </p:cNvPr>
          <p:cNvCxnSpPr>
            <a:cxnSpLocks/>
          </p:cNvCxnSpPr>
          <p:nvPr/>
        </p:nvCxnSpPr>
        <p:spPr>
          <a:xfrm>
            <a:off x="9511534" y="1887505"/>
            <a:ext cx="476862" cy="781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C81E0EBB-06C3-4CD6-538A-3CA43EF592AB}"/>
              </a:ext>
            </a:extLst>
          </p:cNvPr>
          <p:cNvSpPr txBox="1"/>
          <p:nvPr/>
        </p:nvSpPr>
        <p:spPr>
          <a:xfrm>
            <a:off x="7870059" y="1506039"/>
            <a:ext cx="3345072" cy="400110"/>
          </a:xfrm>
          <a:prstGeom prst="rect">
            <a:avLst/>
          </a:prstGeom>
          <a:noFill/>
        </p:spPr>
        <p:txBody>
          <a:bodyPr wrap="square" rtlCol="0">
            <a:spAutoFit/>
          </a:bodyPr>
          <a:lstStyle/>
          <a:p>
            <a:pPr algn="ctr"/>
            <a:r>
              <a:rPr lang="en-GB" sz="2000" dirty="0">
                <a:solidFill>
                  <a:srgbClr val="FF0000"/>
                </a:solidFill>
                <a:latin typeface="Times New Roman" panose="02020603050405020304" pitchFamily="18" charset="0"/>
                <a:cs typeface="Times New Roman" panose="02020603050405020304" pitchFamily="18" charset="0"/>
              </a:rPr>
              <a:t>moveable inner control points </a:t>
            </a:r>
          </a:p>
        </p:txBody>
      </p:sp>
      <p:sp>
        <p:nvSpPr>
          <p:cNvPr id="31" name="文本框 30">
            <a:extLst>
              <a:ext uri="{FF2B5EF4-FFF2-40B4-BE49-F238E27FC236}">
                <a16:creationId xmlns:a16="http://schemas.microsoft.com/office/drawing/2014/main" id="{C1785C9D-388F-2600-FED7-74666DCDD2FF}"/>
              </a:ext>
            </a:extLst>
          </p:cNvPr>
          <p:cNvSpPr txBox="1"/>
          <p:nvPr/>
        </p:nvSpPr>
        <p:spPr>
          <a:xfrm>
            <a:off x="8070173" y="5679748"/>
            <a:ext cx="3345072" cy="400110"/>
          </a:xfrm>
          <a:prstGeom prst="rect">
            <a:avLst/>
          </a:prstGeom>
          <a:noFill/>
        </p:spPr>
        <p:txBody>
          <a:bodyPr wrap="square" rtlCol="0">
            <a:spAutoFit/>
          </a:bodyPr>
          <a:lstStyle/>
          <a:p>
            <a:pPr algn="ctr"/>
            <a:r>
              <a:rPr lang="en-GB" sz="2000" dirty="0">
                <a:solidFill>
                  <a:srgbClr val="0432FF"/>
                </a:solidFill>
                <a:latin typeface="Times New Roman" panose="02020603050405020304" pitchFamily="18" charset="0"/>
                <a:cs typeface="Times New Roman" panose="02020603050405020304" pitchFamily="18" charset="0"/>
              </a:rPr>
              <a:t>fixed boundary control points </a:t>
            </a:r>
          </a:p>
        </p:txBody>
      </p:sp>
      <p:cxnSp>
        <p:nvCxnSpPr>
          <p:cNvPr id="32" name="直线箭头连接符 31">
            <a:extLst>
              <a:ext uri="{FF2B5EF4-FFF2-40B4-BE49-F238E27FC236}">
                <a16:creationId xmlns:a16="http://schemas.microsoft.com/office/drawing/2014/main" id="{D3A51FB7-D3C6-AD03-4F22-CB89DE2844B9}"/>
              </a:ext>
            </a:extLst>
          </p:cNvPr>
          <p:cNvCxnSpPr>
            <a:cxnSpLocks/>
          </p:cNvCxnSpPr>
          <p:nvPr/>
        </p:nvCxnSpPr>
        <p:spPr>
          <a:xfrm flipV="1">
            <a:off x="9509725" y="5109170"/>
            <a:ext cx="509732" cy="632859"/>
          </a:xfrm>
          <a:prstGeom prst="straightConnector1">
            <a:avLst/>
          </a:prstGeom>
          <a:ln w="381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23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1</a:t>
                  </a:r>
                  <a:r>
                    <a:rPr kumimoji="1" lang="en-US" altLang="zh-CN" sz="1600" dirty="0">
                      <a:solidFill>
                        <a:schemeClr val="bg1"/>
                      </a:solidFill>
                      <a:latin typeface="Times New Roman" panose="02020603050405020304" pitchFamily="18" charset="0"/>
                      <a:cs typeface="Times New Roman" panose="02020603050405020304" pitchFamily="18" charset="0"/>
                    </a:rPr>
                    <a:t>7</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35BDDB72-DDF9-1ADF-76F7-48CD3437B7B4}"/>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119A98BD-6DEB-10E0-A698-69A46473445D}"/>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D8BAF9DB-715E-F2AF-E22D-28D1611F868E}"/>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Sensitivity analysis - Sensitivity propagation from design model to analysis model</a:t>
              </a:r>
            </a:p>
          </p:txBody>
        </p:sp>
      </p:gr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B66BBAD3-B35B-C072-EC3E-D8B6B810BEB7}"/>
                  </a:ext>
                </a:extLst>
              </p:cNvPr>
              <p:cNvSpPr/>
              <p:nvPr/>
            </p:nvSpPr>
            <p:spPr>
              <a:xfrm>
                <a:off x="955722" y="1078423"/>
                <a:ext cx="10179123" cy="2867773"/>
              </a:xfrm>
              <a:prstGeom prst="rect">
                <a:avLst/>
              </a:prstGeom>
            </p:spPr>
            <p:txBody>
              <a:bodyPr wrap="square">
                <a:spAutoFit/>
              </a:bodyPr>
              <a:lstStyle/>
              <a:p>
                <a:pPr marL="285750" indent="-28575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Spline refinement:</a:t>
                </a:r>
              </a:p>
              <a:p>
                <a:pPr>
                  <a:lnSpc>
                    <a:spcPct val="125000"/>
                  </a:lnSpc>
                  <a:buClr>
                    <a:srgbClr val="0765B6"/>
                  </a:buClr>
                </a:pPr>
                <a14:m>
                  <m:oMathPara xmlns:m="http://schemas.openxmlformats.org/officeDocument/2006/math">
                    <m:oMathParaPr>
                      <m:jc m:val="centerGroup"/>
                    </m:oMathParaPr>
                    <m:oMath xmlns:m="http://schemas.openxmlformats.org/officeDocument/2006/math">
                      <m:r>
                        <a:rPr kumimoji="1" lang="en-GB" altLang="zh-CN" sz="2000" b="1" i="1" smtClean="0">
                          <a:latin typeface="Cambria Math" panose="02040503050406030204" pitchFamily="18" charset="0"/>
                          <a:cs typeface="Times New Roman" panose="02020603050405020304" pitchFamily="18" charset="0"/>
                        </a:rPr>
                        <m:t>𝑸</m:t>
                      </m:r>
                      <m:r>
                        <a:rPr kumimoji="1" lang="en-GB" altLang="zh-CN" sz="2000" b="0" i="1" smtClean="0">
                          <a:latin typeface="Cambria Math" panose="02040503050406030204" pitchFamily="18" charset="0"/>
                          <a:cs typeface="Times New Roman" panose="02020603050405020304" pitchFamily="18" charset="0"/>
                        </a:rPr>
                        <m:t>=</m:t>
                      </m:r>
                      <m:acc>
                        <m:accPr>
                          <m:chr m:val="̃"/>
                          <m:ctrlPr>
                            <a:rPr kumimoji="1" lang="en-GB" altLang="zh-CN" sz="2000" b="1" i="1" smtClean="0">
                              <a:latin typeface="Cambria Math" panose="02040503050406030204" pitchFamily="18" charset="0"/>
                              <a:cs typeface="Times New Roman" panose="02020603050405020304" pitchFamily="18" charset="0"/>
                            </a:rPr>
                          </m:ctrlPr>
                        </m:accPr>
                        <m:e>
                          <m:r>
                            <a:rPr kumimoji="1" lang="en-GB" altLang="zh-CN" sz="2000" b="1" i="1" smtClean="0">
                              <a:latin typeface="Cambria Math" panose="02040503050406030204" pitchFamily="18" charset="0"/>
                              <a:cs typeface="Times New Roman" panose="02020603050405020304" pitchFamily="18" charset="0"/>
                            </a:rPr>
                            <m:t>𝑹</m:t>
                          </m:r>
                        </m:e>
                      </m:acc>
                      <m:r>
                        <a:rPr kumimoji="1" lang="en-GB" altLang="zh-CN" sz="2000" b="1" i="1" smtClean="0">
                          <a:latin typeface="Cambria Math" panose="02040503050406030204" pitchFamily="18" charset="0"/>
                          <a:cs typeface="Times New Roman" panose="02020603050405020304" pitchFamily="18" charset="0"/>
                        </a:rPr>
                        <m:t>𝑷</m:t>
                      </m:r>
                      <m:r>
                        <a:rPr kumimoji="1" lang="en-GB" altLang="zh-CN" sz="2000" b="1" i="1" smtClean="0">
                          <a:latin typeface="Cambria Math" panose="02040503050406030204" pitchFamily="18" charset="0"/>
                          <a:cs typeface="Times New Roman" panose="02020603050405020304" pitchFamily="18" charset="0"/>
                        </a:rPr>
                        <m:t>,</m:t>
                      </m:r>
                    </m:oMath>
                  </m:oMathPara>
                </a14:m>
                <a:endParaRPr kumimoji="1" lang="en-GB" altLang="zh-CN" sz="2000" b="1" dirty="0">
                  <a:latin typeface="Times New Roman" panose="02020603050405020304" pitchFamily="18" charset="0"/>
                  <a:cs typeface="Times New Roman" panose="02020603050405020304" pitchFamily="18" charset="0"/>
                </a:endParaRPr>
              </a:p>
              <a:p>
                <a:pPr>
                  <a:lnSpc>
                    <a:spcPct val="125000"/>
                  </a:lnSpc>
                  <a:buClr>
                    <a:srgbClr val="0765B6"/>
                  </a:buClr>
                </a:pPr>
                <a:r>
                  <a:rPr kumimoji="1" lang="en-GB" altLang="zh-CN" sz="2000" b="1" dirty="0">
                    <a:latin typeface="Times New Roman" panose="02020603050405020304" pitchFamily="18" charset="0"/>
                    <a:cs typeface="Times New Roman" panose="02020603050405020304" pitchFamily="18" charset="0"/>
                  </a:rPr>
                  <a:t>	</a:t>
                </a:r>
                <a:r>
                  <a:rPr kumimoji="1" lang="en-GB" altLang="zh-CN" sz="2000" dirty="0">
                    <a:latin typeface="Times New Roman" panose="02020603050405020304" pitchFamily="18" charset="0"/>
                    <a:cs typeface="Times New Roman" panose="02020603050405020304" pitchFamily="18" charset="0"/>
                  </a:rPr>
                  <a:t>where </a:t>
                </a:r>
                <a14:m>
                  <m:oMath xmlns:m="http://schemas.openxmlformats.org/officeDocument/2006/math">
                    <m:r>
                      <a:rPr kumimoji="1" lang="en-GB" altLang="zh-CN" sz="2000" b="1" i="1" smtClean="0">
                        <a:latin typeface="Cambria Math" panose="02040503050406030204" pitchFamily="18" charset="0"/>
                        <a:cs typeface="Times New Roman" panose="02020603050405020304" pitchFamily="18" charset="0"/>
                      </a:rPr>
                      <m:t>𝑸</m:t>
                    </m:r>
                  </m:oMath>
                </a14:m>
                <a:r>
                  <a:rPr kumimoji="1" lang="en-GB" altLang="zh-CN" sz="2000" b="1" dirty="0">
                    <a:latin typeface="Times New Roman" panose="02020603050405020304" pitchFamily="18" charset="0"/>
                    <a:cs typeface="Times New Roman" panose="02020603050405020304" pitchFamily="18" charset="0"/>
                  </a:rPr>
                  <a:t> </a:t>
                </a:r>
                <a:r>
                  <a:rPr kumimoji="1" lang="en-GB" altLang="zh-CN" sz="2000" dirty="0">
                    <a:latin typeface="Times New Roman" panose="02020603050405020304" pitchFamily="18" charset="0"/>
                    <a:cs typeface="Times New Roman" panose="02020603050405020304" pitchFamily="18" charset="0"/>
                  </a:rPr>
                  <a:t>are the control points of the analysis model, </a:t>
                </a:r>
                <a14:m>
                  <m:oMath xmlns:m="http://schemas.openxmlformats.org/officeDocument/2006/math">
                    <m:r>
                      <a:rPr kumimoji="1" lang="en-GB" altLang="zh-CN" sz="2000" b="1" i="1" smtClean="0">
                        <a:latin typeface="Cambria Math" panose="02040503050406030204" pitchFamily="18" charset="0"/>
                        <a:cs typeface="Times New Roman" panose="02020603050405020304" pitchFamily="18" charset="0"/>
                      </a:rPr>
                      <m:t>𝑷</m:t>
                    </m:r>
                  </m:oMath>
                </a14:m>
                <a:r>
                  <a:rPr kumimoji="1" lang="en-GB" altLang="zh-CN" sz="2000" b="1" dirty="0">
                    <a:latin typeface="Times New Roman" panose="02020603050405020304" pitchFamily="18" charset="0"/>
                    <a:cs typeface="Times New Roman" panose="02020603050405020304" pitchFamily="18" charset="0"/>
                  </a:rPr>
                  <a:t> </a:t>
                </a:r>
                <a:r>
                  <a:rPr kumimoji="1" lang="en-GB" altLang="zh-CN" sz="2000" dirty="0">
                    <a:latin typeface="Times New Roman" panose="02020603050405020304" pitchFamily="18" charset="0"/>
                    <a:cs typeface="Times New Roman" panose="02020603050405020304" pitchFamily="18" charset="0"/>
                  </a:rPr>
                  <a:t>are the control points of the design model, and </a:t>
                </a:r>
                <a14:m>
                  <m:oMath xmlns:m="http://schemas.openxmlformats.org/officeDocument/2006/math">
                    <m:acc>
                      <m:accPr>
                        <m:chr m:val="̃"/>
                        <m:ctrlPr>
                          <a:rPr kumimoji="1" lang="en-GB" altLang="zh-CN" sz="2000" b="1" i="1" smtClean="0">
                            <a:latin typeface="Cambria Math" panose="02040503050406030204" pitchFamily="18" charset="0"/>
                            <a:cs typeface="Times New Roman" panose="02020603050405020304" pitchFamily="18" charset="0"/>
                          </a:rPr>
                        </m:ctrlPr>
                      </m:accPr>
                      <m:e>
                        <m:r>
                          <a:rPr kumimoji="1" lang="en-GB" altLang="zh-CN" sz="2000" b="1" i="1" smtClean="0">
                            <a:latin typeface="Cambria Math" panose="02040503050406030204" pitchFamily="18" charset="0"/>
                            <a:cs typeface="Times New Roman" panose="02020603050405020304" pitchFamily="18" charset="0"/>
                          </a:rPr>
                          <m:t>𝑹</m:t>
                        </m:r>
                      </m:e>
                    </m:acc>
                    <m:r>
                      <a:rPr kumimoji="1" lang="en-GB" altLang="zh-CN" sz="2000" b="1" i="1" smtClean="0">
                        <a:latin typeface="Cambria Math" panose="02040503050406030204" pitchFamily="18" charset="0"/>
                        <a:cs typeface="Times New Roman" panose="02020603050405020304" pitchFamily="18" charset="0"/>
                      </a:rPr>
                      <m:t>=</m:t>
                    </m:r>
                    <m:sSup>
                      <m:sSupPr>
                        <m:ctrlPr>
                          <a:rPr kumimoji="1" lang="en-GB" altLang="zh-CN" sz="2000" i="1" smtClean="0">
                            <a:latin typeface="Cambria Math" panose="02040503050406030204" pitchFamily="18" charset="0"/>
                            <a:cs typeface="Times New Roman" panose="02020603050405020304" pitchFamily="18" charset="0"/>
                          </a:rPr>
                        </m:ctrlPr>
                      </m:sSupPr>
                      <m:e>
                        <m:r>
                          <a:rPr kumimoji="1" lang="en-GB" altLang="zh-CN" sz="2000" b="0" i="1" smtClean="0">
                            <a:latin typeface="Cambria Math" panose="02040503050406030204" pitchFamily="18" charset="0"/>
                            <a:cs typeface="Times New Roman" panose="02020603050405020304" pitchFamily="18" charset="0"/>
                          </a:rPr>
                          <m:t>𝑑𝑖𝑎𝑔</m:t>
                        </m:r>
                        <m:r>
                          <a:rPr kumimoji="1" lang="en-GB" altLang="zh-CN" sz="2000" b="0" i="1" smtClean="0">
                            <a:latin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𝑄</m:t>
                            </m:r>
                          </m:sub>
                        </m:sSub>
                        <m:r>
                          <a:rPr kumimoji="1" lang="en-GB" altLang="zh-CN" sz="2000" b="0" i="1" smtClean="0">
                            <a:latin typeface="Cambria Math" panose="02040503050406030204" pitchFamily="18" charset="0"/>
                            <a:cs typeface="Times New Roman" panose="02020603050405020304" pitchFamily="18" charset="0"/>
                          </a:rPr>
                          <m:t>)</m:t>
                        </m:r>
                      </m:e>
                      <m:sup>
                        <m:r>
                          <a:rPr kumimoji="1" lang="en-GB" altLang="zh-CN" sz="2000" b="0" i="1" smtClean="0">
                            <a:latin typeface="Cambria Math" panose="02040503050406030204" pitchFamily="18" charset="0"/>
                            <a:cs typeface="Times New Roman" panose="02020603050405020304" pitchFamily="18" charset="0"/>
                          </a:rPr>
                          <m:t>−1</m:t>
                        </m:r>
                      </m:sup>
                    </m:sSup>
                    <m:r>
                      <a:rPr kumimoji="1" lang="en-GB" altLang="zh-CN" sz="2000" b="0" i="1" smtClean="0">
                        <a:latin typeface="Cambria Math" panose="02040503050406030204" pitchFamily="18" charset="0"/>
                        <a:cs typeface="Times New Roman" panose="02020603050405020304" pitchFamily="18" charset="0"/>
                      </a:rPr>
                      <m:t>𝑅𝑑𝑖𝑎𝑔</m:t>
                    </m:r>
                    <m:r>
                      <a:rPr kumimoji="1" lang="en-GB" altLang="zh-CN" sz="2000" b="0" i="1" smtClean="0">
                        <a:latin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𝑄</m:t>
                        </m:r>
                      </m:sub>
                    </m:sSub>
                    <m:r>
                      <a:rPr kumimoji="1" lang="en-GB" altLang="zh-CN" sz="2000" b="0" i="1" smtClean="0">
                        <a:latin typeface="Cambria Math" panose="02040503050406030204" pitchFamily="18" charset="0"/>
                        <a:cs typeface="Times New Roman" panose="02020603050405020304" pitchFamily="18" charset="0"/>
                      </a:rPr>
                      <m:t>)</m:t>
                    </m:r>
                  </m:oMath>
                </a14:m>
                <a:r>
                  <a:rPr kumimoji="1" lang="en-GB" altLang="zh-CN" sz="2000" dirty="0">
                    <a:latin typeface="Times New Roman" panose="02020603050405020304" pitchFamily="18" charset="0"/>
                    <a:cs typeface="Times New Roman" panose="02020603050405020304" pitchFamily="18" charset="0"/>
                  </a:rPr>
                  <a:t> is a linear transformation operator.</a:t>
                </a:r>
              </a:p>
              <a:p>
                <a:pPr marL="285750" indent="-285750">
                  <a:lnSpc>
                    <a:spcPct val="125000"/>
                  </a:lnSpc>
                  <a:buClr>
                    <a:srgbClr val="0765B6"/>
                  </a:buClr>
                  <a:buFont typeface="Wingdings" pitchFamily="2" charset="2"/>
                  <a:buChar char="l"/>
                </a:pPr>
                <a:r>
                  <a:rPr lang="en-GB" altLang="zh-CN" sz="2000" b="1" dirty="0">
                    <a:solidFill>
                      <a:srgbClr val="FF0000"/>
                    </a:solidFill>
                    <a:latin typeface="Times New Roman" panose="02020603050405020304" pitchFamily="18" charset="0"/>
                    <a:cs typeface="Times New Roman" panose="02020603050405020304" pitchFamily="18" charset="0"/>
                  </a:rPr>
                  <a:t>Sensitivity propagation </a:t>
                </a:r>
                <a:r>
                  <a:rPr lang="en-GB" altLang="zh-CN" sz="2000" dirty="0">
                    <a:latin typeface="Times New Roman" panose="02020603050405020304" pitchFamily="18" charset="0"/>
                    <a:cs typeface="Times New Roman" panose="02020603050405020304" pitchFamily="18" charset="0"/>
                  </a:rPr>
                  <a:t>from the design model to the analysis model:</a:t>
                </a:r>
              </a:p>
              <a:p>
                <a:pPr>
                  <a:lnSpc>
                    <a:spcPct val="125000"/>
                  </a:lnSpc>
                  <a:buClr>
                    <a:srgbClr val="0765B6"/>
                  </a:buClr>
                </a:pPr>
                <a14:m>
                  <m:oMathPara xmlns:m="http://schemas.openxmlformats.org/officeDocument/2006/math">
                    <m:oMathParaPr>
                      <m:jc m:val="centerGroup"/>
                    </m:oMathParaPr>
                    <m:oMath xmlns:m="http://schemas.openxmlformats.org/officeDocument/2006/math">
                      <m:f>
                        <m:fPr>
                          <m:ctrlPr>
                            <a:rPr kumimoji="1" lang="en-GB" altLang="zh-CN" sz="2000" b="1" i="1" smtClean="0">
                              <a:latin typeface="Cambria Math" panose="02040503050406030204" pitchFamily="18" charset="0"/>
                              <a:cs typeface="Times New Roman" panose="02020603050405020304" pitchFamily="18" charset="0"/>
                            </a:rPr>
                          </m:ctrlPr>
                        </m:fPr>
                        <m:num>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cs typeface="Times New Roman" panose="02020603050405020304" pitchFamily="18" charset="0"/>
                            </a:rPr>
                            <m:t>𝑸</m:t>
                          </m:r>
                        </m:num>
                        <m:den>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𝑠</m:t>
                              </m:r>
                            </m:sub>
                          </m:sSub>
                        </m:den>
                      </m:f>
                      <m:r>
                        <a:rPr kumimoji="1" lang="en-GB" altLang="zh-CN" sz="2000" i="1" smtClean="0">
                          <a:latin typeface="Cambria Math" panose="02040503050406030204" pitchFamily="18" charset="0"/>
                          <a:cs typeface="Times New Roman" panose="02020603050405020304" pitchFamily="18" charset="0"/>
                        </a:rPr>
                        <m:t>=</m:t>
                      </m:r>
                      <m:acc>
                        <m:accPr>
                          <m:chr m:val="̃"/>
                          <m:ctrlPr>
                            <a:rPr kumimoji="1" lang="en-GB" altLang="zh-CN" sz="2000" b="1" i="1" smtClean="0">
                              <a:latin typeface="Cambria Math" panose="02040503050406030204" pitchFamily="18" charset="0"/>
                              <a:cs typeface="Times New Roman" panose="02020603050405020304" pitchFamily="18" charset="0"/>
                            </a:rPr>
                          </m:ctrlPr>
                        </m:accPr>
                        <m:e>
                          <m:r>
                            <a:rPr kumimoji="1" lang="en-GB" altLang="zh-CN" sz="2000" b="1" i="1" smtClean="0">
                              <a:latin typeface="Cambria Math" panose="02040503050406030204" pitchFamily="18" charset="0"/>
                              <a:cs typeface="Times New Roman" panose="02020603050405020304" pitchFamily="18" charset="0"/>
                            </a:rPr>
                            <m:t>𝑹</m:t>
                          </m:r>
                        </m:e>
                      </m:acc>
                      <m:f>
                        <m:fPr>
                          <m:ctrlPr>
                            <a:rPr kumimoji="1" lang="en-GB" altLang="zh-CN" sz="2000" b="1" i="1" smtClean="0">
                              <a:latin typeface="Cambria Math" panose="02040503050406030204" pitchFamily="18" charset="0"/>
                              <a:cs typeface="Times New Roman" panose="02020603050405020304" pitchFamily="18" charset="0"/>
                            </a:rPr>
                          </m:ctrlPr>
                        </m:fPr>
                        <m:num>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cs typeface="Times New Roman" panose="02020603050405020304" pitchFamily="18" charset="0"/>
                            </a:rPr>
                            <m:t>𝑷</m:t>
                          </m:r>
                        </m:num>
                        <m:den>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𝑠</m:t>
                              </m:r>
                            </m:sub>
                          </m:sSub>
                        </m:den>
                      </m:f>
                      <m:r>
                        <a:rPr kumimoji="1" lang="en-GB" altLang="zh-CN" sz="2000" b="1" i="1" smtClean="0">
                          <a:latin typeface="Cambria Math" panose="02040503050406030204" pitchFamily="18" charset="0"/>
                          <a:cs typeface="Times New Roman" panose="02020603050405020304" pitchFamily="18" charset="0"/>
                        </a:rPr>
                        <m:t>.</m:t>
                      </m:r>
                    </m:oMath>
                  </m:oMathPara>
                </a14:m>
                <a:endParaRPr lang="en-GB" altLang="zh-CN" sz="2000" dirty="0">
                  <a:latin typeface="Times New Roman" panose="02020603050405020304" pitchFamily="18" charset="0"/>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B66BBAD3-B35B-C072-EC3E-D8B6B810BEB7}"/>
                  </a:ext>
                </a:extLst>
              </p:cNvPr>
              <p:cNvSpPr>
                <a:spLocks noRot="1" noChangeAspect="1" noMove="1" noResize="1" noEditPoints="1" noAdjustHandles="1" noChangeArrowheads="1" noChangeShapeType="1" noTextEdit="1"/>
              </p:cNvSpPr>
              <p:nvPr/>
            </p:nvSpPr>
            <p:spPr>
              <a:xfrm>
                <a:off x="955722" y="1078423"/>
                <a:ext cx="10179123" cy="2867773"/>
              </a:xfrm>
              <a:prstGeom prst="rect">
                <a:avLst/>
              </a:prstGeom>
              <a:blipFill>
                <a:blip r:embed="rId9"/>
                <a:stretch>
                  <a:fillRect l="-623"/>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E9A46765-B9FA-2A57-D557-4D2369BD49EC}"/>
              </a:ext>
            </a:extLst>
          </p:cNvPr>
          <p:cNvGrpSpPr/>
          <p:nvPr/>
        </p:nvGrpSpPr>
        <p:grpSpPr>
          <a:xfrm>
            <a:off x="1415733" y="3947278"/>
            <a:ext cx="10081671" cy="2454763"/>
            <a:chOff x="1415733" y="3947278"/>
            <a:chExt cx="10081671" cy="2454763"/>
          </a:xfrm>
        </p:grpSpPr>
        <p:pic>
          <p:nvPicPr>
            <p:cNvPr id="29" name="图片 28">
              <a:extLst>
                <a:ext uri="{FF2B5EF4-FFF2-40B4-BE49-F238E27FC236}">
                  <a16:creationId xmlns:a16="http://schemas.microsoft.com/office/drawing/2014/main" id="{71F96A52-93AA-4931-9A1C-C14E88994CC3}"/>
                </a:ext>
              </a:extLst>
            </p:cNvPr>
            <p:cNvPicPr>
              <a:picLocks noChangeAspect="1"/>
            </p:cNvPicPr>
            <p:nvPr/>
          </p:nvPicPr>
          <p:blipFill>
            <a:blip r:embed="rId10"/>
            <a:stretch>
              <a:fillRect/>
            </a:stretch>
          </p:blipFill>
          <p:spPr>
            <a:xfrm>
              <a:off x="1415733" y="3992216"/>
              <a:ext cx="10081671" cy="2385636"/>
            </a:xfrm>
            <a:prstGeom prst="rect">
              <a:avLst/>
            </a:prstGeom>
          </p:spPr>
        </p:pic>
        <p:sp>
          <p:nvSpPr>
            <p:cNvPr id="30" name="矩形 29">
              <a:extLst>
                <a:ext uri="{FF2B5EF4-FFF2-40B4-BE49-F238E27FC236}">
                  <a16:creationId xmlns:a16="http://schemas.microsoft.com/office/drawing/2014/main" id="{B2A82682-458B-9CAD-98BA-EDF23EF4F971}"/>
                </a:ext>
              </a:extLst>
            </p:cNvPr>
            <p:cNvSpPr/>
            <p:nvPr/>
          </p:nvSpPr>
          <p:spPr>
            <a:xfrm>
              <a:off x="3869495" y="3947278"/>
              <a:ext cx="5174148" cy="245476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文本框 33">
              <a:extLst>
                <a:ext uri="{FF2B5EF4-FFF2-40B4-BE49-F238E27FC236}">
                  <a16:creationId xmlns:a16="http://schemas.microsoft.com/office/drawing/2014/main" id="{615D8928-3E4A-1530-40B7-7AC31F5E9A57}"/>
                </a:ext>
              </a:extLst>
            </p:cNvPr>
            <p:cNvSpPr txBox="1"/>
            <p:nvPr/>
          </p:nvSpPr>
          <p:spPr>
            <a:xfrm>
              <a:off x="4555539" y="4691518"/>
              <a:ext cx="4055431" cy="584775"/>
            </a:xfrm>
            <a:prstGeom prst="rect">
              <a:avLst/>
            </a:prstGeom>
            <a:noFill/>
          </p:spPr>
          <p:txBody>
            <a:bodyPr wrap="square" rtlCol="0">
              <a:spAutoFit/>
            </a:bodyPr>
            <a:lstStyle/>
            <a:p>
              <a:r>
                <a:rPr lang="en-GB" altLang="zh-CN" sz="3200" dirty="0">
                  <a:solidFill>
                    <a:srgbClr val="FF2600"/>
                  </a:solidFill>
                  <a:highlight>
                    <a:srgbClr val="C0C0C0"/>
                  </a:highlight>
                  <a:latin typeface="Times New Roman" panose="02020603050405020304" pitchFamily="18" charset="0"/>
                  <a:cs typeface="Times New Roman" panose="02020603050405020304" pitchFamily="18" charset="0"/>
                </a:rPr>
                <a:t>Sensitivity Propagation</a:t>
              </a:r>
              <a:endParaRPr lang="en-GB" sz="3200" dirty="0">
                <a:solidFill>
                  <a:srgbClr val="FF2600"/>
                </a:solidFill>
                <a:highlight>
                  <a:srgbClr val="C0C0C0"/>
                </a:highlight>
              </a:endParaRPr>
            </a:p>
          </p:txBody>
        </p:sp>
      </p:grpSp>
    </p:spTree>
    <p:extLst>
      <p:ext uri="{BB962C8B-B14F-4D97-AF65-F5344CB8AC3E}">
        <p14:creationId xmlns:p14="http://schemas.microsoft.com/office/powerpoint/2010/main" val="76558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1</a:t>
                  </a:r>
                  <a:r>
                    <a:rPr kumimoji="1" lang="en-US" altLang="zh-CN" sz="1600" dirty="0">
                      <a:solidFill>
                        <a:schemeClr val="bg1"/>
                      </a:solidFill>
                      <a:latin typeface="Times New Roman" panose="02020603050405020304" pitchFamily="18" charset="0"/>
                      <a:cs typeface="Times New Roman" panose="02020603050405020304" pitchFamily="18" charset="0"/>
                    </a:rPr>
                    <a:t>8</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C09C558D-89F6-793F-F2E1-8BCBCFE08973}"/>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BFDDCC97-C40A-3A80-C173-CC8382DD4130}"/>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41BAC9D9-CD42-CE8B-62E6-CAFCB3876D6E}"/>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Sensitivity analysis in the analysis model</a:t>
              </a:r>
            </a:p>
          </p:txBody>
        </p:sp>
      </p:gr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20C5B5DF-5680-8194-A8E2-0638B0612057}"/>
                  </a:ext>
                </a:extLst>
              </p:cNvPr>
              <p:cNvSpPr/>
              <p:nvPr/>
            </p:nvSpPr>
            <p:spPr>
              <a:xfrm>
                <a:off x="638079" y="1329095"/>
                <a:ext cx="10897154" cy="2033955"/>
              </a:xfrm>
              <a:prstGeom prst="rect">
                <a:avLst/>
              </a:prstGeom>
            </p:spPr>
            <p:txBody>
              <a:bodyPr wrap="square">
                <a:spAutoFit/>
              </a:bodyPr>
              <a:lstStyle/>
              <a:p>
                <a:pPr marL="285750" indent="-28575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Sensitivity analysis </a:t>
                </a:r>
                <a:r>
                  <a:rPr kumimoji="1" lang="en-GB" altLang="zh-CN" sz="2000" b="1" dirty="0">
                    <a:solidFill>
                      <a:srgbClr val="FF0000"/>
                    </a:solidFill>
                    <a:latin typeface="Times New Roman" panose="02020603050405020304" pitchFamily="18" charset="0"/>
                    <a:cs typeface="Times New Roman" panose="02020603050405020304" pitchFamily="18" charset="0"/>
                  </a:rPr>
                  <a:t>performs mainly in the analysis model:</a:t>
                </a:r>
              </a:p>
              <a:p>
                <a:pPr>
                  <a:lnSpc>
                    <a:spcPct val="125000"/>
                  </a:lnSpc>
                  <a:buClr>
                    <a:srgbClr val="0765B6"/>
                  </a:buClr>
                </a:pPr>
                <a14:m>
                  <m:oMathPara xmlns:m="http://schemas.openxmlformats.org/officeDocument/2006/math">
                    <m:oMathParaPr>
                      <m:jc m:val="centerGroup"/>
                    </m:oMathParaPr>
                    <m:oMath xmlns:m="http://schemas.openxmlformats.org/officeDocument/2006/math">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accPr>
                            <m:e>
                              <m:r>
                                <m:rPr>
                                  <m:sty m:val="p"/>
                                </m:r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Φ</m:t>
                              </m:r>
                            </m:e>
                          </m:acc>
                          <m:r>
                            <a:rPr kumimoji="1" lang="en-GB" altLang="zh-CN" sz="2000" b="0" i="1" smtClean="0">
                              <a:latin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cs typeface="Times New Roman" panose="02020603050405020304" pitchFamily="18" charset="0"/>
                            </a:rPr>
                            <m:t>𝒙</m:t>
                          </m:r>
                          <m:r>
                            <a:rPr kumimoji="1" lang="en-GB" altLang="zh-CN" sz="2000" b="0" i="1" smtClean="0">
                              <a:latin typeface="Cambria Math" panose="02040503050406030204" pitchFamily="18" charset="0"/>
                              <a:cs typeface="Times New Roman" panose="02020603050405020304" pitchFamily="18" charset="0"/>
                            </a:rPr>
                            <m:t>)</m:t>
                          </m:r>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𝑠</m:t>
                              </m:r>
                            </m:sub>
                          </m:sSub>
                        </m:den>
                      </m:f>
                      <m:r>
                        <a:rPr kumimoji="1" lang="en-GB" altLang="zh-CN" sz="2000" b="0" i="0" smtClean="0">
                          <a:latin typeface="Cambria Math" panose="02040503050406030204" pitchFamily="18" charset="0"/>
                          <a:cs typeface="Times New Roman" panose="02020603050405020304" pitchFamily="18" charset="0"/>
                        </a:rPr>
                        <m:t>=</m:t>
                      </m:r>
                      <m:limLow>
                        <m:limLowPr>
                          <m:ctrlPr>
                            <a:rPr kumimoji="1" lang="en-GB" altLang="zh-CN" sz="2000" b="0" i="1" smtClean="0">
                              <a:latin typeface="Cambria Math" panose="02040503050406030204" pitchFamily="18" charset="0"/>
                              <a:cs typeface="Times New Roman" panose="02020603050405020304" pitchFamily="18" charset="0"/>
                            </a:rPr>
                          </m:ctrlPr>
                        </m:limLowPr>
                        <m:e>
                          <m:groupChr>
                            <m:groupChrPr>
                              <m:chr m:val="⏟"/>
                              <m:ctrlPr>
                                <a:rPr kumimoji="1" lang="en-GB" altLang="zh-CN" sz="2000" b="0" i="1" smtClean="0">
                                  <a:latin typeface="Cambria Math" panose="02040503050406030204" pitchFamily="18" charset="0"/>
                                  <a:cs typeface="Times New Roman" panose="02020603050405020304" pitchFamily="18" charset="0"/>
                                </a:rPr>
                              </m:ctrlPr>
                            </m:groupChrPr>
                            <m:e>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Φ</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𝒖</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𝑠</m:t>
                                      </m:r>
                                    </m:sub>
                                  </m:sSub>
                                </m:den>
                              </m:f>
                            </m:e>
                          </m:groupChr>
                        </m:e>
                        <m:lim>
                          <m:eqArr>
                            <m:eqArrPr>
                              <m:ctrlPr>
                                <a:rPr kumimoji="1" lang="en-GB" altLang="zh-CN" sz="2000" b="0" i="1" smtClean="0">
                                  <a:latin typeface="Cambria Math" panose="02040503050406030204" pitchFamily="18" charset="0"/>
                                  <a:cs typeface="Times New Roman" panose="02020603050405020304" pitchFamily="18" charset="0"/>
                                </a:rPr>
                              </m:ctrlPr>
                            </m:eqArrPr>
                            <m:e/>
                            <m:e>
                              <m:r>
                                <m:rPr>
                                  <m:nor/>
                                </m:rPr>
                                <a:rPr kumimoji="1" lang="en-GB" altLang="zh-CN" sz="2000" b="0" i="0" smtClean="0">
                                  <a:latin typeface="Times New Roman" panose="02020603050405020304" pitchFamily="18" charset="0"/>
                                  <a:cs typeface="Times New Roman" panose="02020603050405020304" pitchFamily="18" charset="0"/>
                                </a:rPr>
                                <m:t>geometry</m:t>
                              </m:r>
                            </m:e>
                          </m:eqArr>
                        </m:lim>
                      </m:limLow>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limLow>
                        <m:limLowPr>
                          <m:ctrl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groupChrPr>
                            <m:e>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Φ</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𝒖</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𝒖</m:t>
                                  </m:r>
                                </m:den>
                              </m:f>
                            </m:e>
                          </m:groupChr>
                        </m:e>
                        <m:lim>
                          <m:eqArr>
                            <m:eqArrPr>
                              <m:ctrl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eqArrPr>
                            <m:e/>
                            <m:e>
                              <m:r>
                                <m:rPr>
                                  <m:nor/>
                                </m:rPr>
                                <a:rPr lang="en-GB" altLang="zh-CN" sz="2000" b="0" i="0" smtClean="0">
                                  <a:latin typeface="Times New Roman" panose="02020603050405020304" pitchFamily="18" charset="0"/>
                                  <a:cs typeface="Times New Roman" panose="02020603050405020304" pitchFamily="18" charset="0"/>
                                </a:rPr>
                                <m:t>geometry</m:t>
                              </m:r>
                            </m:e>
                          </m:eqArr>
                        </m:lim>
                      </m:limLow>
                      <m:limLow>
                        <m:limLowPr>
                          <m:ctrl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groupChrPr>
                            <m:e>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𝒖</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𝑠</m:t>
                                      </m:r>
                                    </m:sub>
                                  </m:sSub>
                                </m:den>
                              </m:f>
                            </m:e>
                          </m:groupChr>
                        </m:e>
                        <m:lim>
                          <m:eqArr>
                            <m:eqArrPr>
                              <m:ctrl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eqArrPr>
                            <m:e/>
                            <m:e>
                              <m:r>
                                <m:rPr>
                                  <m:nor/>
                                </m:rPr>
                                <a:rPr lang="en-GB" altLang="zh-CN" sz="2000" b="0" i="0" smtClean="0">
                                  <a:latin typeface="Times New Roman" panose="02020603050405020304" pitchFamily="18" charset="0"/>
                                  <a:cs typeface="Times New Roman" panose="02020603050405020304" pitchFamily="18" charset="0"/>
                                </a:rPr>
                                <m:t>analysis</m:t>
                              </m:r>
                            </m:e>
                          </m:eqArr>
                        </m:lim>
                      </m:limLow>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1" lang="en-GB" altLang="zh-CN" sz="2000" dirty="0">
                  <a:latin typeface="Times New Roman" panose="02020603050405020304" pitchFamily="18" charset="0"/>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20C5B5DF-5680-8194-A8E2-0638B0612057}"/>
                  </a:ext>
                </a:extLst>
              </p:cNvPr>
              <p:cNvSpPr>
                <a:spLocks noRot="1" noChangeAspect="1" noMove="1" noResize="1" noEditPoints="1" noAdjustHandles="1" noChangeArrowheads="1" noChangeShapeType="1" noTextEdit="1"/>
              </p:cNvSpPr>
              <p:nvPr/>
            </p:nvSpPr>
            <p:spPr>
              <a:xfrm>
                <a:off x="638079" y="1329095"/>
                <a:ext cx="10897154" cy="2033955"/>
              </a:xfrm>
              <a:prstGeom prst="rect">
                <a:avLst/>
              </a:prstGeom>
              <a:blipFill>
                <a:blip r:embed="rId9"/>
                <a:stretch>
                  <a:fillRect l="-466" b="-2484"/>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498B6474-BB75-6064-5CF6-B65913B69836}"/>
              </a:ext>
            </a:extLst>
          </p:cNvPr>
          <p:cNvGrpSpPr/>
          <p:nvPr/>
        </p:nvGrpSpPr>
        <p:grpSpPr>
          <a:xfrm>
            <a:off x="1001959" y="3603848"/>
            <a:ext cx="10614181" cy="2621523"/>
            <a:chOff x="1245045" y="3388312"/>
            <a:chExt cx="10136639" cy="2454763"/>
          </a:xfrm>
        </p:grpSpPr>
        <p:pic>
          <p:nvPicPr>
            <p:cNvPr id="28" name="图片 27">
              <a:extLst>
                <a:ext uri="{FF2B5EF4-FFF2-40B4-BE49-F238E27FC236}">
                  <a16:creationId xmlns:a16="http://schemas.microsoft.com/office/drawing/2014/main" id="{67C7B867-23AD-141E-9513-87A93257BAB4}"/>
                </a:ext>
              </a:extLst>
            </p:cNvPr>
            <p:cNvPicPr>
              <a:picLocks noChangeAspect="1"/>
            </p:cNvPicPr>
            <p:nvPr/>
          </p:nvPicPr>
          <p:blipFill>
            <a:blip r:embed="rId10"/>
            <a:stretch>
              <a:fillRect/>
            </a:stretch>
          </p:blipFill>
          <p:spPr>
            <a:xfrm>
              <a:off x="1245045" y="3421566"/>
              <a:ext cx="10081671" cy="2385636"/>
            </a:xfrm>
            <a:prstGeom prst="rect">
              <a:avLst/>
            </a:prstGeom>
          </p:spPr>
        </p:pic>
        <p:sp>
          <p:nvSpPr>
            <p:cNvPr id="29" name="矩形 28">
              <a:extLst>
                <a:ext uri="{FF2B5EF4-FFF2-40B4-BE49-F238E27FC236}">
                  <a16:creationId xmlns:a16="http://schemas.microsoft.com/office/drawing/2014/main" id="{1B10E54F-5860-9C43-79BC-4170A9DDD9F8}"/>
                </a:ext>
              </a:extLst>
            </p:cNvPr>
            <p:cNvSpPr/>
            <p:nvPr/>
          </p:nvSpPr>
          <p:spPr>
            <a:xfrm>
              <a:off x="6364224" y="3388312"/>
              <a:ext cx="5017460" cy="245476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文本框 29">
              <a:extLst>
                <a:ext uri="{FF2B5EF4-FFF2-40B4-BE49-F238E27FC236}">
                  <a16:creationId xmlns:a16="http://schemas.microsoft.com/office/drawing/2014/main" id="{F57CF197-9812-31B6-7166-8460C9AA42CB}"/>
                </a:ext>
              </a:extLst>
            </p:cNvPr>
            <p:cNvSpPr txBox="1"/>
            <p:nvPr/>
          </p:nvSpPr>
          <p:spPr>
            <a:xfrm>
              <a:off x="7139768" y="4114953"/>
              <a:ext cx="3466372" cy="584775"/>
            </a:xfrm>
            <a:prstGeom prst="rect">
              <a:avLst/>
            </a:prstGeom>
            <a:noFill/>
          </p:spPr>
          <p:txBody>
            <a:bodyPr wrap="square" rtlCol="0">
              <a:spAutoFit/>
            </a:bodyPr>
            <a:lstStyle/>
            <a:p>
              <a:pPr algn="ctr"/>
              <a:r>
                <a:rPr lang="en-GB" altLang="zh-CN" sz="3200" dirty="0">
                  <a:solidFill>
                    <a:srgbClr val="FF2600"/>
                  </a:solidFill>
                  <a:highlight>
                    <a:srgbClr val="C0C0C0"/>
                  </a:highlight>
                  <a:latin typeface="Times New Roman" panose="02020603050405020304" pitchFamily="18" charset="0"/>
                  <a:cs typeface="Times New Roman" panose="02020603050405020304" pitchFamily="18" charset="0"/>
                </a:rPr>
                <a:t>Sensitivity Analysis</a:t>
              </a:r>
              <a:endParaRPr lang="en-GB" sz="3200" dirty="0">
                <a:solidFill>
                  <a:srgbClr val="FF2600"/>
                </a:solidFill>
                <a:highlight>
                  <a:srgbClr val="C0C0C0"/>
                </a:highlight>
              </a:endParaRPr>
            </a:p>
          </p:txBody>
        </p:sp>
      </p:grpSp>
    </p:spTree>
    <p:extLst>
      <p:ext uri="{BB962C8B-B14F-4D97-AF65-F5344CB8AC3E}">
        <p14:creationId xmlns:p14="http://schemas.microsoft.com/office/powerpoint/2010/main" val="3040974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1</a:t>
                  </a:r>
                  <a:r>
                    <a:rPr kumimoji="1" lang="en-US" altLang="zh-CN" sz="1600" dirty="0">
                      <a:solidFill>
                        <a:schemeClr val="bg1"/>
                      </a:solidFill>
                      <a:latin typeface="Times New Roman" panose="02020603050405020304" pitchFamily="18" charset="0"/>
                      <a:cs typeface="Times New Roman" panose="02020603050405020304" pitchFamily="18" charset="0"/>
                    </a:rPr>
                    <a:t>9</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2FF48C99-4241-4BB7-E5D2-D3FA12E5EAEC}"/>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CBF34969-FB14-ADCF-64CB-504F80B03CAE}"/>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088D2A99-DEA1-6586-0B4A-6589067728BA}"/>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Sensitivity analysis – geometry</a:t>
              </a:r>
              <a:r>
                <a:rPr kumimoji="1" lang="zh-CN" altLang="en-US" sz="2400" b="1" dirty="0">
                  <a:solidFill>
                    <a:schemeClr val="bg1"/>
                  </a:solidFill>
                  <a:latin typeface="Times New Roman" panose="02020603050405020304" pitchFamily="18" charset="0"/>
                  <a:cs typeface="Times New Roman" panose="02020603050405020304" pitchFamily="18" charset="0"/>
                </a:rPr>
                <a:t> </a:t>
              </a:r>
              <a:r>
                <a:rPr kumimoji="1" lang="en-US" altLang="zh-CN" sz="2400" b="1" dirty="0">
                  <a:solidFill>
                    <a:schemeClr val="bg1"/>
                  </a:solidFill>
                  <a:latin typeface="Times New Roman" panose="02020603050405020304" pitchFamily="18" charset="0"/>
                  <a:cs typeface="Times New Roman" panose="02020603050405020304" pitchFamily="18" charset="0"/>
                </a:rPr>
                <a:t>part</a:t>
              </a:r>
              <a:endParaRPr kumimoji="1" lang="en-GB" altLang="zh-CN" sz="2400" b="1"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1120E44F-4ED1-2FF2-53C9-596EE448DA68}"/>
                  </a:ext>
                </a:extLst>
              </p:cNvPr>
              <p:cNvSpPr/>
              <p:nvPr/>
            </p:nvSpPr>
            <p:spPr>
              <a:xfrm>
                <a:off x="415176" y="1467646"/>
                <a:ext cx="11361643" cy="4524957"/>
              </a:xfrm>
              <a:prstGeom prst="rect">
                <a:avLst/>
              </a:prstGeom>
            </p:spPr>
            <p:txBody>
              <a:bodyPr wrap="square">
                <a:spAutoFit/>
              </a:bodyPr>
              <a:lstStyle/>
              <a:p>
                <a:pPr marL="285750" indent="-28575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Sensitivity for the Gaussian curvature and the mean curvature:</a:t>
                </a:r>
              </a:p>
              <a:p>
                <a:pPr>
                  <a:lnSpc>
                    <a:spcPct val="125000"/>
                  </a:lnSpc>
                  <a:buClr>
                    <a:srgbClr val="0765B6"/>
                  </a:buClr>
                </a:pPr>
                <a14:m>
                  <m:oMathPara xmlns:m="http://schemas.openxmlformats.org/officeDocument/2006/math">
                    <m:oMathParaPr>
                      <m:jc m:val="centerGroup"/>
                    </m:oMathParaPr>
                    <m:oMath xmlns:m="http://schemas.openxmlformats.org/officeDocument/2006/math">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𝒦</m:t>
                          </m:r>
                        </m:e>
                        <m:sup>
                          <m:r>
                            <a:rPr lang="en-GB" altLang="zh-CN" sz="2000" i="1" smtClean="0">
                              <a:latin typeface="Cambria Math" panose="02040503050406030204" pitchFamily="18" charset="0"/>
                              <a:ea typeface="Cambria Math" panose="02040503050406030204" pitchFamily="18" charset="0"/>
                            </a:rPr>
                            <m:t>′</m:t>
                          </m:r>
                        </m:sup>
                      </m:sSup>
                      <m:r>
                        <a:rPr lang="en-GB" altLang="zh-CN" sz="2000" i="1" smtClean="0">
                          <a:latin typeface="Cambria Math" panose="02040503050406030204" pitchFamily="18" charset="0"/>
                          <a:ea typeface="Cambria Math" panose="02040503050406030204" pitchFamily="18" charset="0"/>
                        </a:rPr>
                        <m:t>=</m:t>
                      </m:r>
                      <m:f>
                        <m:fPr>
                          <m:ctrlPr>
                            <a:rPr lang="en-GB" altLang="zh-CN" sz="2000" i="1" smtClean="0">
                              <a:latin typeface="Cambria Math" panose="02040503050406030204" pitchFamily="18" charset="0"/>
                              <a:ea typeface="Cambria Math" panose="02040503050406030204" pitchFamily="18" charset="0"/>
                            </a:rPr>
                          </m:ctrlPr>
                        </m:fPr>
                        <m:num>
                          <m:sSup>
                            <m:sSupPr>
                              <m:ctrlPr>
                                <a:rPr lang="en-GB" altLang="zh-CN" sz="2000" i="1" smtClean="0">
                                  <a:latin typeface="Cambria Math" panose="02040503050406030204" pitchFamily="18" charset="0"/>
                                  <a:ea typeface="Cambria Math" panose="02040503050406030204" pitchFamily="18" charset="0"/>
                                </a:rPr>
                              </m:ctrlPr>
                            </m:sSupPr>
                            <m:e>
                              <m:d>
                                <m:dPr>
                                  <m:ctrlPr>
                                    <a:rPr lang="en-GB" altLang="zh-CN" sz="2000" i="1" smtClean="0">
                                      <a:latin typeface="Cambria Math" panose="02040503050406030204" pitchFamily="18" charset="0"/>
                                      <a:ea typeface="Cambria Math" panose="02040503050406030204" pitchFamily="18" charset="0"/>
                                    </a:rPr>
                                  </m:ctrlPr>
                                </m:dPr>
                                <m:e>
                                  <m:r>
                                    <a:rPr lang="en-GB" altLang="zh-CN" sz="2000" i="1" smtClean="0">
                                      <a:latin typeface="Cambria Math" panose="02040503050406030204" pitchFamily="18" charset="0"/>
                                      <a:ea typeface="Cambria Math" panose="02040503050406030204" pitchFamily="18" charset="0"/>
                                    </a:rPr>
                                    <m:t>𝐿𝑁</m:t>
                                  </m:r>
                                  <m:r>
                                    <a:rPr lang="en-GB" altLang="zh-CN" sz="2000" i="1" smtClean="0">
                                      <a:latin typeface="Cambria Math" panose="02040503050406030204" pitchFamily="18" charset="0"/>
                                      <a:ea typeface="Cambria Math" panose="02040503050406030204" pitchFamily="18" charset="0"/>
                                    </a:rPr>
                                    <m:t>−</m:t>
                                  </m:r>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𝑀</m:t>
                                      </m:r>
                                    </m:e>
                                    <m:sup>
                                      <m:r>
                                        <a:rPr lang="en-GB" altLang="zh-CN" sz="2000" i="1" smtClean="0">
                                          <a:latin typeface="Cambria Math" panose="02040503050406030204" pitchFamily="18" charset="0"/>
                                          <a:ea typeface="Cambria Math" panose="02040503050406030204" pitchFamily="18" charset="0"/>
                                        </a:rPr>
                                        <m:t>2</m:t>
                                      </m:r>
                                    </m:sup>
                                  </m:sSup>
                                </m:e>
                              </m:d>
                            </m:e>
                            <m:sup>
                              <m:r>
                                <a:rPr lang="en-GB" altLang="zh-CN" sz="2000" i="1" smtClean="0">
                                  <a:latin typeface="Cambria Math" panose="02040503050406030204" pitchFamily="18" charset="0"/>
                                  <a:ea typeface="Cambria Math" panose="02040503050406030204" pitchFamily="18" charset="0"/>
                                </a:rPr>
                                <m:t>′</m:t>
                              </m:r>
                            </m:sup>
                          </m:sSup>
                          <m:r>
                            <a:rPr lang="en-GB" altLang="zh-CN" sz="2000" i="1" smtClean="0">
                              <a:latin typeface="Cambria Math" panose="02040503050406030204" pitchFamily="18" charset="0"/>
                              <a:ea typeface="Cambria Math" panose="02040503050406030204" pitchFamily="18" charset="0"/>
                            </a:rPr>
                            <m:t>−</m:t>
                          </m:r>
                          <m:r>
                            <a:rPr lang="en-GB" altLang="zh-CN" sz="2000" i="1" smtClean="0">
                              <a:latin typeface="Cambria Math" panose="02040503050406030204" pitchFamily="18" charset="0"/>
                              <a:ea typeface="Cambria Math" panose="02040503050406030204" pitchFamily="18" charset="0"/>
                            </a:rPr>
                            <m:t>𝒦</m:t>
                          </m:r>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m:t>
                              </m:r>
                              <m:r>
                                <a:rPr lang="en-GB" altLang="zh-CN" sz="2000" i="1" smtClean="0">
                                  <a:latin typeface="Cambria Math" panose="02040503050406030204" pitchFamily="18" charset="0"/>
                                  <a:ea typeface="Cambria Math" panose="02040503050406030204" pitchFamily="18" charset="0"/>
                                </a:rPr>
                                <m:t>𝐸𝐺</m:t>
                              </m:r>
                              <m:r>
                                <a:rPr lang="en-GB" altLang="zh-CN" sz="2000" i="1" smtClean="0">
                                  <a:latin typeface="Cambria Math" panose="02040503050406030204" pitchFamily="18" charset="0"/>
                                  <a:ea typeface="Cambria Math" panose="02040503050406030204" pitchFamily="18" charset="0"/>
                                </a:rPr>
                                <m:t>−</m:t>
                              </m:r>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𝐹</m:t>
                                  </m:r>
                                </m:e>
                                <m:sup>
                                  <m:r>
                                    <a:rPr lang="en-GB" altLang="zh-CN" sz="2000" i="1" smtClean="0">
                                      <a:latin typeface="Cambria Math" panose="02040503050406030204" pitchFamily="18" charset="0"/>
                                      <a:ea typeface="Cambria Math" panose="02040503050406030204" pitchFamily="18" charset="0"/>
                                    </a:rPr>
                                    <m:t>2</m:t>
                                  </m:r>
                                </m:sup>
                              </m:sSup>
                              <m:r>
                                <a:rPr lang="en-GB" altLang="zh-CN" sz="2000" i="1" smtClean="0">
                                  <a:latin typeface="Cambria Math" panose="02040503050406030204" pitchFamily="18" charset="0"/>
                                  <a:ea typeface="Cambria Math" panose="02040503050406030204" pitchFamily="18" charset="0"/>
                                </a:rPr>
                                <m:t>)</m:t>
                              </m:r>
                            </m:e>
                            <m:sup>
                              <m:r>
                                <a:rPr lang="en-GB" altLang="zh-CN" sz="2000" i="1" smtClean="0">
                                  <a:latin typeface="Cambria Math" panose="02040503050406030204" pitchFamily="18" charset="0"/>
                                  <a:ea typeface="Cambria Math" panose="02040503050406030204" pitchFamily="18" charset="0"/>
                                </a:rPr>
                                <m:t>′</m:t>
                              </m:r>
                            </m:sup>
                          </m:sSup>
                        </m:num>
                        <m:den>
                          <m:r>
                            <a:rPr lang="en-GB" altLang="zh-CN" sz="2000" i="1" smtClean="0">
                              <a:latin typeface="Cambria Math" panose="02040503050406030204" pitchFamily="18" charset="0"/>
                              <a:ea typeface="Cambria Math" panose="02040503050406030204" pitchFamily="18" charset="0"/>
                            </a:rPr>
                            <m:t>𝐸𝐺</m:t>
                          </m:r>
                          <m:r>
                            <a:rPr lang="en-GB" altLang="zh-CN" sz="2000" i="1" smtClean="0">
                              <a:latin typeface="Cambria Math" panose="02040503050406030204" pitchFamily="18" charset="0"/>
                              <a:ea typeface="Cambria Math" panose="02040503050406030204" pitchFamily="18" charset="0"/>
                            </a:rPr>
                            <m:t>−</m:t>
                          </m:r>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𝐹</m:t>
                              </m:r>
                            </m:e>
                            <m:sup>
                              <m:r>
                                <a:rPr lang="en-GB" altLang="zh-CN" sz="2000" i="1" smtClean="0">
                                  <a:latin typeface="Cambria Math" panose="02040503050406030204" pitchFamily="18" charset="0"/>
                                  <a:ea typeface="Cambria Math" panose="02040503050406030204" pitchFamily="18" charset="0"/>
                                </a:rPr>
                                <m:t>2</m:t>
                              </m:r>
                            </m:sup>
                          </m:sSup>
                        </m:den>
                      </m:f>
                      <m:r>
                        <a:rPr lang="en-GB" altLang="zh-CN" sz="2000" b="0" i="1" smtClean="0">
                          <a:latin typeface="Cambria Math" panose="02040503050406030204" pitchFamily="18" charset="0"/>
                          <a:ea typeface="Cambria Math" panose="02040503050406030204" pitchFamily="18" charset="0"/>
                        </a:rPr>
                        <m:t>, </m:t>
                      </m:r>
                    </m:oMath>
                  </m:oMathPara>
                </a14:m>
                <a:endParaRPr lang="en-GB" altLang="zh-CN" sz="2000" b="0" i="1" dirty="0">
                  <a:latin typeface="Cambria Math" panose="02040503050406030204" pitchFamily="18" charset="0"/>
                  <a:ea typeface="Cambria Math" panose="02040503050406030204" pitchFamily="18" charset="0"/>
                </a:endParaRPr>
              </a:p>
              <a:p>
                <a:pPr>
                  <a:lnSpc>
                    <a:spcPct val="125000"/>
                  </a:lnSpc>
                  <a:buClr>
                    <a:srgbClr val="0765B6"/>
                  </a:buClr>
                </a:pPr>
                <a14:m>
                  <m:oMathPara xmlns:m="http://schemas.openxmlformats.org/officeDocument/2006/math">
                    <m:oMathParaPr>
                      <m:jc m:val="centerGroup"/>
                    </m:oMathParaPr>
                    <m:oMath xmlns:m="http://schemas.openxmlformats.org/officeDocument/2006/math">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ℋ</m:t>
                          </m:r>
                        </m:e>
                        <m:sup>
                          <m:r>
                            <a:rPr lang="en-GB" altLang="zh-CN" sz="2000" i="1" smtClean="0">
                              <a:latin typeface="Cambria Math" panose="02040503050406030204" pitchFamily="18" charset="0"/>
                              <a:ea typeface="Cambria Math" panose="02040503050406030204" pitchFamily="18" charset="0"/>
                            </a:rPr>
                            <m:t>′</m:t>
                          </m:r>
                        </m:sup>
                      </m:sSup>
                      <m:r>
                        <a:rPr lang="en-GB" altLang="zh-CN" sz="2000" i="1" smtClean="0">
                          <a:latin typeface="Cambria Math" panose="02040503050406030204" pitchFamily="18" charset="0"/>
                          <a:ea typeface="Cambria Math" panose="02040503050406030204" pitchFamily="18" charset="0"/>
                        </a:rPr>
                        <m:t>=</m:t>
                      </m:r>
                      <m:f>
                        <m:fPr>
                          <m:ctrlPr>
                            <a:rPr lang="en-GB" altLang="zh-CN" sz="2000" i="1" smtClean="0">
                              <a:latin typeface="Cambria Math" panose="02040503050406030204" pitchFamily="18" charset="0"/>
                              <a:ea typeface="Cambria Math" panose="02040503050406030204" pitchFamily="18" charset="0"/>
                            </a:rPr>
                          </m:ctrlPr>
                        </m:fPr>
                        <m:num>
                          <m:r>
                            <a:rPr lang="en-GB" altLang="zh-CN" sz="2000" i="1" smtClean="0">
                              <a:latin typeface="Cambria Math" panose="02040503050406030204" pitchFamily="18" charset="0"/>
                              <a:ea typeface="Cambria Math" panose="02040503050406030204" pitchFamily="18" charset="0"/>
                            </a:rPr>
                            <m:t>1</m:t>
                          </m:r>
                        </m:num>
                        <m:den>
                          <m:r>
                            <a:rPr lang="en-GB" altLang="zh-CN" sz="2000" i="1" smtClean="0">
                              <a:latin typeface="Cambria Math" panose="02040503050406030204" pitchFamily="18" charset="0"/>
                              <a:ea typeface="Cambria Math" panose="02040503050406030204" pitchFamily="18" charset="0"/>
                            </a:rPr>
                            <m:t>2</m:t>
                          </m:r>
                        </m:den>
                      </m:f>
                      <m:f>
                        <m:fPr>
                          <m:ctrlPr>
                            <a:rPr lang="en-GB" altLang="zh-CN" sz="2000" i="1" smtClean="0">
                              <a:latin typeface="Cambria Math" panose="02040503050406030204" pitchFamily="18" charset="0"/>
                              <a:ea typeface="Cambria Math" panose="02040503050406030204" pitchFamily="18" charset="0"/>
                            </a:rPr>
                          </m:ctrlPr>
                        </m:fPr>
                        <m:num>
                          <m:sSup>
                            <m:sSupPr>
                              <m:ctrlPr>
                                <a:rPr lang="en-GB" altLang="zh-CN" sz="2000" i="1" smtClean="0">
                                  <a:latin typeface="Cambria Math" panose="02040503050406030204" pitchFamily="18" charset="0"/>
                                  <a:ea typeface="Cambria Math" panose="02040503050406030204" pitchFamily="18" charset="0"/>
                                </a:rPr>
                              </m:ctrlPr>
                            </m:sSupPr>
                            <m:e>
                              <m:d>
                                <m:dPr>
                                  <m:ctrlPr>
                                    <a:rPr lang="en-GB" altLang="zh-CN" sz="2000" i="1" smtClean="0">
                                      <a:latin typeface="Cambria Math" panose="02040503050406030204" pitchFamily="18" charset="0"/>
                                      <a:ea typeface="Cambria Math" panose="02040503050406030204" pitchFamily="18" charset="0"/>
                                    </a:rPr>
                                  </m:ctrlPr>
                                </m:dPr>
                                <m:e>
                                  <m:r>
                                    <a:rPr lang="en-GB" altLang="zh-CN" sz="2000" i="1" smtClean="0">
                                      <a:latin typeface="Cambria Math" panose="02040503050406030204" pitchFamily="18" charset="0"/>
                                      <a:ea typeface="Cambria Math" panose="02040503050406030204" pitchFamily="18" charset="0"/>
                                    </a:rPr>
                                    <m:t>𝐿𝐺</m:t>
                                  </m:r>
                                  <m:r>
                                    <a:rPr lang="en-GB" altLang="zh-CN" sz="2000" i="1" smtClean="0">
                                      <a:latin typeface="Cambria Math" panose="02040503050406030204" pitchFamily="18" charset="0"/>
                                      <a:ea typeface="Cambria Math" panose="02040503050406030204" pitchFamily="18" charset="0"/>
                                    </a:rPr>
                                    <m:t>−2</m:t>
                                  </m:r>
                                  <m:r>
                                    <a:rPr lang="en-GB" altLang="zh-CN" sz="2000" i="1" smtClean="0">
                                      <a:latin typeface="Cambria Math" panose="02040503050406030204" pitchFamily="18" charset="0"/>
                                      <a:ea typeface="Cambria Math" panose="02040503050406030204" pitchFamily="18" charset="0"/>
                                    </a:rPr>
                                    <m:t>𝑀𝐹</m:t>
                                  </m:r>
                                  <m:r>
                                    <a:rPr lang="en-GB" altLang="zh-CN" sz="2000" i="1" smtClean="0">
                                      <a:latin typeface="Cambria Math" panose="02040503050406030204" pitchFamily="18" charset="0"/>
                                      <a:ea typeface="Cambria Math" panose="02040503050406030204" pitchFamily="18" charset="0"/>
                                    </a:rPr>
                                    <m:t>+</m:t>
                                  </m:r>
                                  <m:r>
                                    <a:rPr lang="en-GB" altLang="zh-CN" sz="2000" i="1" smtClean="0">
                                      <a:latin typeface="Cambria Math" panose="02040503050406030204" pitchFamily="18" charset="0"/>
                                      <a:ea typeface="Cambria Math" panose="02040503050406030204" pitchFamily="18" charset="0"/>
                                    </a:rPr>
                                    <m:t>𝑁𝐸</m:t>
                                  </m:r>
                                </m:e>
                              </m:d>
                            </m:e>
                            <m:sup>
                              <m:r>
                                <a:rPr lang="en-GB" altLang="zh-CN" sz="2000" i="1" smtClean="0">
                                  <a:latin typeface="Cambria Math" panose="02040503050406030204" pitchFamily="18" charset="0"/>
                                  <a:ea typeface="Cambria Math" panose="02040503050406030204" pitchFamily="18" charset="0"/>
                                </a:rPr>
                                <m:t>′</m:t>
                              </m:r>
                            </m:sup>
                          </m:sSup>
                          <m:r>
                            <a:rPr lang="en-GB" altLang="zh-CN" sz="2000" i="1" smtClean="0">
                              <a:latin typeface="Cambria Math" panose="02040503050406030204" pitchFamily="18" charset="0"/>
                              <a:ea typeface="Cambria Math" panose="02040503050406030204" pitchFamily="18" charset="0"/>
                            </a:rPr>
                            <m:t>−2</m:t>
                          </m:r>
                          <m:r>
                            <a:rPr lang="en-GB" altLang="zh-CN" sz="2000" i="1" smtClean="0">
                              <a:latin typeface="Cambria Math" panose="02040503050406030204" pitchFamily="18" charset="0"/>
                              <a:ea typeface="Cambria Math" panose="02040503050406030204" pitchFamily="18" charset="0"/>
                            </a:rPr>
                            <m:t>ℋ</m:t>
                          </m:r>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m:t>
                              </m:r>
                              <m:r>
                                <a:rPr lang="en-GB" altLang="zh-CN" sz="2000" i="1" smtClean="0">
                                  <a:latin typeface="Cambria Math" panose="02040503050406030204" pitchFamily="18" charset="0"/>
                                  <a:ea typeface="Cambria Math" panose="02040503050406030204" pitchFamily="18" charset="0"/>
                                </a:rPr>
                                <m:t>𝐸𝐺</m:t>
                              </m:r>
                              <m:r>
                                <a:rPr lang="en-GB" altLang="zh-CN" sz="2000" i="1" smtClean="0">
                                  <a:latin typeface="Cambria Math" panose="02040503050406030204" pitchFamily="18" charset="0"/>
                                  <a:ea typeface="Cambria Math" panose="02040503050406030204" pitchFamily="18" charset="0"/>
                                </a:rPr>
                                <m:t>−</m:t>
                              </m:r>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𝐹</m:t>
                                  </m:r>
                                </m:e>
                                <m:sup>
                                  <m:r>
                                    <a:rPr lang="en-GB" altLang="zh-CN" sz="2000" i="1" smtClean="0">
                                      <a:latin typeface="Cambria Math" panose="02040503050406030204" pitchFamily="18" charset="0"/>
                                      <a:ea typeface="Cambria Math" panose="02040503050406030204" pitchFamily="18" charset="0"/>
                                    </a:rPr>
                                    <m:t>2</m:t>
                                  </m:r>
                                </m:sup>
                              </m:sSup>
                              <m:r>
                                <a:rPr lang="en-GB" altLang="zh-CN" sz="2000" i="1" smtClean="0">
                                  <a:latin typeface="Cambria Math" panose="02040503050406030204" pitchFamily="18" charset="0"/>
                                  <a:ea typeface="Cambria Math" panose="02040503050406030204" pitchFamily="18" charset="0"/>
                                </a:rPr>
                                <m:t>)</m:t>
                              </m:r>
                            </m:e>
                            <m:sup>
                              <m:r>
                                <a:rPr lang="en-GB" altLang="zh-CN" sz="2000" i="1" smtClean="0">
                                  <a:latin typeface="Cambria Math" panose="02040503050406030204" pitchFamily="18" charset="0"/>
                                  <a:ea typeface="Cambria Math" panose="02040503050406030204" pitchFamily="18" charset="0"/>
                                </a:rPr>
                                <m:t>′</m:t>
                              </m:r>
                            </m:sup>
                          </m:sSup>
                        </m:num>
                        <m:den>
                          <m:r>
                            <a:rPr lang="en-GB" altLang="zh-CN" sz="2000" i="1" smtClean="0">
                              <a:latin typeface="Cambria Math" panose="02040503050406030204" pitchFamily="18" charset="0"/>
                              <a:ea typeface="Cambria Math" panose="02040503050406030204" pitchFamily="18" charset="0"/>
                            </a:rPr>
                            <m:t>𝐸𝐺</m:t>
                          </m:r>
                          <m:r>
                            <a:rPr lang="en-GB" altLang="zh-CN" sz="2000" i="1" smtClean="0">
                              <a:latin typeface="Cambria Math" panose="02040503050406030204" pitchFamily="18" charset="0"/>
                              <a:ea typeface="Cambria Math" panose="02040503050406030204" pitchFamily="18" charset="0"/>
                            </a:rPr>
                            <m:t>−</m:t>
                          </m:r>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𝐹</m:t>
                              </m:r>
                            </m:e>
                            <m:sup>
                              <m:r>
                                <a:rPr lang="en-GB" altLang="zh-CN" sz="2000" i="1" smtClean="0">
                                  <a:latin typeface="Cambria Math" panose="02040503050406030204" pitchFamily="18" charset="0"/>
                                  <a:ea typeface="Cambria Math" panose="02040503050406030204" pitchFamily="18" charset="0"/>
                                </a:rPr>
                                <m:t>2</m:t>
                              </m:r>
                            </m:sup>
                          </m:sSup>
                        </m:den>
                      </m:f>
                      <m:r>
                        <a:rPr lang="en-GB" altLang="zh-CN" sz="2000" b="0" i="1" smtClean="0">
                          <a:latin typeface="Cambria Math" panose="02040503050406030204" pitchFamily="18" charset="0"/>
                          <a:ea typeface="Cambria Math" panose="02040503050406030204" pitchFamily="18" charset="0"/>
                        </a:rPr>
                        <m:t>.</m:t>
                      </m:r>
                    </m:oMath>
                  </m:oMathPara>
                </a14:m>
                <a:endParaRPr kumimoji="1" lang="en-GB" altLang="zh-CN" sz="2000" dirty="0">
                  <a:latin typeface="Times New Roman" panose="02020603050405020304" pitchFamily="18" charset="0"/>
                  <a:cs typeface="Times New Roman" panose="02020603050405020304" pitchFamily="18" charset="0"/>
                </a:endParaRPr>
              </a:p>
              <a:p>
                <a:pPr>
                  <a:lnSpc>
                    <a:spcPct val="125000"/>
                  </a:lnSpc>
                  <a:buClr>
                    <a:srgbClr val="0765B6"/>
                  </a:buClr>
                </a:pPr>
                <a:endParaRPr kumimoji="1" lang="en-GB" altLang="zh-CN" sz="2000" dirty="0">
                  <a:latin typeface="Times New Roman" panose="02020603050405020304" pitchFamily="18" charset="0"/>
                  <a:cs typeface="Times New Roman" panose="02020603050405020304" pitchFamily="18" charset="0"/>
                </a:endParaRPr>
              </a:p>
              <a:p>
                <a:pPr marL="285750" indent="-28575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The </a:t>
                </a:r>
                <a:r>
                  <a:rPr kumimoji="1" lang="en-GB" altLang="zh-CN" sz="2000" b="1" dirty="0">
                    <a:solidFill>
                      <a:srgbClr val="FF0000"/>
                    </a:solidFill>
                    <a:latin typeface="Times New Roman" panose="02020603050405020304" pitchFamily="18" charset="0"/>
                    <a:cs typeface="Times New Roman" panose="02020603050405020304" pitchFamily="18" charset="0"/>
                  </a:rPr>
                  <a:t>derivative of the absolute principal curvature </a:t>
                </a:r>
                <a:r>
                  <a:rPr kumimoji="1" lang="en-GB" altLang="zh-CN" sz="2000" dirty="0">
                    <a:latin typeface="Times New Roman" panose="02020603050405020304" pitchFamily="18" charset="0"/>
                    <a:cs typeface="Times New Roman" panose="02020603050405020304" pitchFamily="18" charset="0"/>
                  </a:rPr>
                  <a:t>is of the following form</a:t>
                </a:r>
              </a:p>
              <a:p>
                <a:pPr>
                  <a:lnSpc>
                    <a:spcPct val="125000"/>
                  </a:lnSpc>
                  <a:buClr>
                    <a:srgbClr val="0765B6"/>
                  </a:buClr>
                </a:pPr>
                <a14:m>
                  <m:oMathPara xmlns:m="http://schemas.openxmlformats.org/officeDocument/2006/math">
                    <m:oMathParaPr>
                      <m:jc m:val="centerGroup"/>
                    </m:oMathParaPr>
                    <m:oMath xmlns:m="http://schemas.openxmlformats.org/officeDocument/2006/math">
                      <m:sSubSup>
                        <m:sSubSup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𝒞</m:t>
                          </m:r>
                        </m:e>
                        <m:sub>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𝑎𝑏𝑠</m:t>
                          </m:r>
                        </m:sub>
                        <m:sup>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up>
                      </m:sSubSup>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ℋ</m:t>
                                    </m:r>
                                  </m:e>
                                  <m:sup>
                                    <m:r>
                                      <a:rPr lang="en-GB" altLang="zh-CN" sz="2000" i="1" smtClean="0">
                                        <a:latin typeface="Cambria Math" panose="02040503050406030204" pitchFamily="18" charset="0"/>
                                        <a:ea typeface="Cambria Math" panose="02040503050406030204" pitchFamily="18" charset="0"/>
                                      </a:rPr>
                                      <m:t>′</m:t>
                                    </m:r>
                                  </m:sup>
                                </m:sSup>
                                <m:r>
                                  <a:rPr lang="en-GB" altLang="zh-CN" sz="2000" b="0" i="1" smtClean="0">
                                    <a:latin typeface="Cambria Math" panose="02040503050406030204" pitchFamily="18" charset="0"/>
                                    <a:ea typeface="Cambria Math" panose="02040503050406030204" pitchFamily="18" charset="0"/>
                                  </a:rPr>
                                  <m:t>                          </m:t>
                                </m:r>
                                <m:r>
                                  <m:rPr>
                                    <m:sty m:val="p"/>
                                  </m:rPr>
                                  <a:rPr lang="en-GB" altLang="zh-CN" sz="2000" i="1" smtClean="0">
                                    <a:latin typeface="Cambria Math" panose="02040503050406030204" pitchFamily="18" charset="0"/>
                                    <a:ea typeface="Cambria Math" panose="02040503050406030204" pitchFamily="18" charset="0"/>
                                  </a:rPr>
                                  <m:t>if</m:t>
                                </m:r>
                                <m:r>
                                  <a:rPr lang="en-GB" altLang="zh-CN" sz="2000" b="0" i="1" smtClean="0">
                                    <a:latin typeface="Cambria Math" panose="02040503050406030204" pitchFamily="18" charset="0"/>
                                    <a:ea typeface="Cambria Math" panose="02040503050406030204" pitchFamily="18" charset="0"/>
                                  </a:rPr>
                                  <m:t> </m:t>
                                </m:r>
                                <m:sSub>
                                  <m:sSubPr>
                                    <m:ctrlPr>
                                      <a:rPr lang="en-GB" altLang="zh-CN" sz="2000" i="1" smtClean="0">
                                        <a:latin typeface="Cambria Math" panose="02040503050406030204" pitchFamily="18" charset="0"/>
                                        <a:ea typeface="Cambria Math" panose="02040503050406030204" pitchFamily="18" charset="0"/>
                                      </a:rPr>
                                    </m:ctrlPr>
                                  </m:sSubPr>
                                  <m:e>
                                    <m:r>
                                      <a:rPr lang="en-GB" altLang="zh-CN" sz="2000" i="1" smtClean="0">
                                        <a:latin typeface="Cambria Math" panose="02040503050406030204" pitchFamily="18" charset="0"/>
                                        <a:ea typeface="Cambria Math" panose="02040503050406030204" pitchFamily="18" charset="0"/>
                                      </a:rPr>
                                      <m:t>𝜅</m:t>
                                    </m:r>
                                  </m:e>
                                  <m:sub>
                                    <m:r>
                                      <a:rPr lang="en-GB" altLang="zh-CN" sz="2000" i="1" smtClean="0">
                                        <a:latin typeface="Cambria Math" panose="02040503050406030204" pitchFamily="18" charset="0"/>
                                        <a:ea typeface="Cambria Math" panose="02040503050406030204" pitchFamily="18" charset="0"/>
                                      </a:rPr>
                                      <m:t>𝑚</m:t>
                                    </m:r>
                                    <m:r>
                                      <m:rPr>
                                        <m:sty m:val="p"/>
                                      </m:rPr>
                                      <a:rPr lang="en-GB" altLang="zh-CN" sz="2000" i="1">
                                        <a:latin typeface="Cambria Math" panose="02040503050406030204" pitchFamily="18" charset="0"/>
                                        <a:ea typeface="Cambria Math" panose="02040503050406030204" pitchFamily="18" charset="0"/>
                                      </a:rPr>
                                      <m:t>i</m:t>
                                    </m:r>
                                    <m:r>
                                      <a:rPr lang="en-GB" altLang="zh-CN" sz="2000" b="0" i="1" smtClean="0">
                                        <a:latin typeface="Cambria Math" panose="02040503050406030204" pitchFamily="18" charset="0"/>
                                        <a:ea typeface="Cambria Math" panose="02040503050406030204" pitchFamily="18" charset="0"/>
                                      </a:rPr>
                                      <m:t>𝑛</m:t>
                                    </m:r>
                                  </m:sub>
                                </m:sSub>
                                <m:r>
                                  <a:rPr lang="en-GB" altLang="zh-CN" sz="2000" i="1" smtClean="0">
                                    <a:latin typeface="Cambria Math" panose="02040503050406030204" pitchFamily="18" charset="0"/>
                                    <a:ea typeface="Cambria Math" panose="02040503050406030204" pitchFamily="18" charset="0"/>
                                  </a:rPr>
                                  <m:t>≥</m:t>
                                </m:r>
                                <m:r>
                                  <a:rPr lang="en-GB" altLang="zh-CN" sz="2000" b="0" i="1" smtClean="0">
                                    <a:latin typeface="Cambria Math" panose="02040503050406030204" pitchFamily="18" charset="0"/>
                                    <a:ea typeface="Cambria Math" panose="02040503050406030204" pitchFamily="18" charset="0"/>
                                  </a:rPr>
                                  <m:t>0,</m:t>
                                </m:r>
                              </m:e>
                            </m:mr>
                            <m:mr>
                              <m:e>
                                <m:f>
                                  <m:fPr>
                                    <m:ctrl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altLang="zh-CN" sz="2000" i="1" smtClean="0">
                                        <a:latin typeface="Cambria Math" panose="02040503050406030204" pitchFamily="18" charset="0"/>
                                        <a:ea typeface="Cambria Math" panose="02040503050406030204" pitchFamily="18" charset="0"/>
                                      </a:rPr>
                                      <m:t>ℋ</m:t>
                                    </m:r>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ℋ</m:t>
                                        </m:r>
                                      </m:e>
                                      <m:sup>
                                        <m:r>
                                          <a:rPr lang="en-GB" altLang="zh-CN" sz="2000" i="1" smtClean="0">
                                            <a:latin typeface="Cambria Math" panose="02040503050406030204" pitchFamily="18" charset="0"/>
                                            <a:ea typeface="Cambria Math" panose="02040503050406030204" pitchFamily="18" charset="0"/>
                                          </a:rPr>
                                          <m:t>′</m:t>
                                        </m:r>
                                      </m:sup>
                                    </m:sSup>
                                    <m:r>
                                      <a:rPr lang="en-GB" altLang="zh-CN" sz="2000" b="0" i="1" smtClean="0">
                                        <a:latin typeface="Cambria Math" panose="02040503050406030204" pitchFamily="18" charset="0"/>
                                        <a:ea typeface="Cambria Math" panose="02040503050406030204" pitchFamily="18" charset="0"/>
                                      </a:rPr>
                                      <m:t>−</m:t>
                                    </m:r>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𝒦</m:t>
                                        </m:r>
                                      </m:e>
                                      <m:sup>
                                        <m:r>
                                          <a:rPr lang="en-GB" altLang="zh-CN" sz="2000" i="1" smtClean="0">
                                            <a:latin typeface="Cambria Math" panose="02040503050406030204" pitchFamily="18" charset="0"/>
                                            <a:ea typeface="Cambria Math" panose="02040503050406030204" pitchFamily="18" charset="0"/>
                                          </a:rPr>
                                          <m:t>′</m:t>
                                        </m:r>
                                      </m:sup>
                                    </m:sSup>
                                  </m:num>
                                  <m:den>
                                    <m:rad>
                                      <m:radPr>
                                        <m:degHide m:val="on"/>
                                        <m:ctrlP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ℋ</m:t>
                                            </m:r>
                                          </m:e>
                                          <m:sup>
                                            <m:r>
                                              <a:rPr lang="en-GB" altLang="zh-CN" sz="2000" b="0" i="1" smtClean="0">
                                                <a:latin typeface="Cambria Math" panose="02040503050406030204" pitchFamily="18" charset="0"/>
                                                <a:ea typeface="Cambria Math" panose="02040503050406030204" pitchFamily="18" charset="0"/>
                                              </a:rPr>
                                              <m:t>2</m:t>
                                            </m:r>
                                          </m:sup>
                                        </m:sSup>
                                        <m:r>
                                          <a:rPr lang="en-GB" altLang="zh-CN" sz="2000" b="0" i="1" smtClean="0">
                                            <a:latin typeface="Cambria Math" panose="02040503050406030204" pitchFamily="18" charset="0"/>
                                            <a:ea typeface="Cambria Math" panose="02040503050406030204" pitchFamily="18" charset="0"/>
                                          </a:rPr>
                                          <m:t>−</m:t>
                                        </m:r>
                                        <m:r>
                                          <a:rPr lang="en-GB" altLang="zh-CN" sz="2000" i="1" smtClean="0">
                                            <a:latin typeface="Cambria Math" panose="02040503050406030204" pitchFamily="18" charset="0"/>
                                            <a:ea typeface="Cambria Math" panose="02040503050406030204" pitchFamily="18" charset="0"/>
                                          </a:rPr>
                                          <m:t>𝒦</m:t>
                                        </m:r>
                                      </m:e>
                                    </m:rad>
                                  </m:den>
                                </m:f>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GB" altLang="zh-CN" sz="2000" i="1" smtClean="0">
                                    <a:latin typeface="Cambria Math" panose="02040503050406030204" pitchFamily="18" charset="0"/>
                                    <a:ea typeface="Cambria Math" panose="02040503050406030204" pitchFamily="18" charset="0"/>
                                  </a:rPr>
                                  <m:t>if</m:t>
                                </m:r>
                                <m:r>
                                  <a:rPr lang="en-GB" altLang="zh-CN" sz="2000" i="1" smtClean="0">
                                    <a:latin typeface="Cambria Math" panose="02040503050406030204" pitchFamily="18" charset="0"/>
                                    <a:ea typeface="Cambria Math" panose="02040503050406030204" pitchFamily="18" charset="0"/>
                                  </a:rPr>
                                  <m:t> </m:t>
                                </m:r>
                                <m:sSub>
                                  <m:sSubPr>
                                    <m:ctrlPr>
                                      <a:rPr lang="en-GB" altLang="zh-CN" sz="2000" i="1" smtClean="0">
                                        <a:latin typeface="Cambria Math" panose="02040503050406030204" pitchFamily="18" charset="0"/>
                                        <a:ea typeface="Cambria Math" panose="02040503050406030204" pitchFamily="18" charset="0"/>
                                      </a:rPr>
                                    </m:ctrlPr>
                                  </m:sSubPr>
                                  <m:e>
                                    <m:r>
                                      <a:rPr lang="en-GB" altLang="zh-CN" sz="2000" i="1" smtClean="0">
                                        <a:latin typeface="Cambria Math" panose="02040503050406030204" pitchFamily="18" charset="0"/>
                                        <a:ea typeface="Cambria Math" panose="02040503050406030204" pitchFamily="18" charset="0"/>
                                      </a:rPr>
                                      <m:t>𝜅</m:t>
                                    </m:r>
                                  </m:e>
                                  <m:sub>
                                    <m:r>
                                      <a:rPr lang="en-GB" altLang="zh-CN" sz="2000" i="1" smtClean="0">
                                        <a:latin typeface="Cambria Math" panose="02040503050406030204" pitchFamily="18" charset="0"/>
                                        <a:ea typeface="Cambria Math" panose="02040503050406030204" pitchFamily="18" charset="0"/>
                                      </a:rPr>
                                      <m:t>𝑚</m:t>
                                    </m:r>
                                    <m:r>
                                      <a:rPr lang="en-GB" altLang="zh-CN" sz="2000" b="0" i="1" smtClean="0">
                                        <a:latin typeface="Cambria Math" panose="02040503050406030204" pitchFamily="18" charset="0"/>
                                        <a:ea typeface="Cambria Math" panose="02040503050406030204" pitchFamily="18" charset="0"/>
                                      </a:rPr>
                                      <m:t>𝑎𝑥</m:t>
                                    </m:r>
                                  </m:sub>
                                </m:sSub>
                                <m:r>
                                  <a:rPr lang="en-GB" altLang="zh-CN" sz="2000" i="1" smtClean="0">
                                    <a:latin typeface="Cambria Math" panose="02040503050406030204" pitchFamily="18" charset="0"/>
                                    <a:ea typeface="Cambria Math" panose="02040503050406030204" pitchFamily="18" charset="0"/>
                                  </a:rPr>
                                  <m:t>≥0</m:t>
                                </m:r>
                                <m:r>
                                  <a:rPr lang="en-GB" altLang="zh-CN" sz="2000" b="0" i="1" smtClean="0">
                                    <a:latin typeface="Cambria Math" panose="02040503050406030204" pitchFamily="18" charset="0"/>
                                    <a:ea typeface="Cambria Math" panose="02040503050406030204" pitchFamily="18" charset="0"/>
                                  </a:rPr>
                                  <m:t> </m:t>
                                </m:r>
                                <m:r>
                                  <m:rPr>
                                    <m:sty m:val="p"/>
                                  </m:rPr>
                                  <a:rPr lang="en-GB" altLang="zh-CN" sz="2000" b="0" i="0" smtClean="0">
                                    <a:latin typeface="Cambria Math" panose="02040503050406030204" pitchFamily="18" charset="0"/>
                                    <a:ea typeface="Cambria Math" panose="02040503050406030204" pitchFamily="18" charset="0"/>
                                  </a:rPr>
                                  <m:t>and</m:t>
                                </m:r>
                                <m:sSub>
                                  <m:sSubPr>
                                    <m:ctrlPr>
                                      <a:rPr lang="en-GB" altLang="zh-CN" sz="2000" i="1">
                                        <a:latin typeface="Cambria Math" panose="02040503050406030204" pitchFamily="18" charset="0"/>
                                        <a:ea typeface="Cambria Math" panose="02040503050406030204" pitchFamily="18" charset="0"/>
                                      </a:rPr>
                                    </m:ctrlPr>
                                  </m:sSubPr>
                                  <m:e>
                                    <m:r>
                                      <a:rPr lang="en-GB" altLang="zh-CN" sz="2000" b="0" i="1" smtClean="0">
                                        <a:latin typeface="Cambria Math" panose="02040503050406030204" pitchFamily="18" charset="0"/>
                                        <a:ea typeface="Cambria Math" panose="02040503050406030204" pitchFamily="18" charset="0"/>
                                      </a:rPr>
                                      <m:t> </m:t>
                                    </m:r>
                                    <m:r>
                                      <a:rPr lang="en-GB" altLang="zh-CN" sz="2000" i="1">
                                        <a:latin typeface="Cambria Math" panose="02040503050406030204" pitchFamily="18" charset="0"/>
                                        <a:ea typeface="Cambria Math" panose="02040503050406030204" pitchFamily="18" charset="0"/>
                                      </a:rPr>
                                      <m:t>𝜅</m:t>
                                    </m:r>
                                  </m:e>
                                  <m:sub>
                                    <m:r>
                                      <a:rPr lang="en-GB" altLang="zh-CN" sz="2000" i="1">
                                        <a:latin typeface="Cambria Math" panose="02040503050406030204" pitchFamily="18" charset="0"/>
                                        <a:ea typeface="Cambria Math" panose="02040503050406030204" pitchFamily="18" charset="0"/>
                                      </a:rPr>
                                      <m:t>𝑚</m:t>
                                    </m:r>
                                    <m:r>
                                      <m:rPr>
                                        <m:sty m:val="p"/>
                                      </m:rPr>
                                      <a:rPr lang="en-GB" altLang="zh-CN" sz="2000" i="1">
                                        <a:latin typeface="Cambria Math" panose="02040503050406030204" pitchFamily="18" charset="0"/>
                                        <a:ea typeface="Cambria Math" panose="02040503050406030204" pitchFamily="18" charset="0"/>
                                      </a:rPr>
                                      <m:t>i</m:t>
                                    </m:r>
                                    <m:r>
                                      <a:rPr lang="en-GB" altLang="zh-CN" sz="2000" i="1">
                                        <a:latin typeface="Cambria Math" panose="02040503050406030204" pitchFamily="18" charset="0"/>
                                        <a:ea typeface="Cambria Math" panose="02040503050406030204" pitchFamily="18" charset="0"/>
                                      </a:rPr>
                                      <m:t>𝑛</m:t>
                                    </m:r>
                                  </m:sub>
                                </m:sSub>
                                <m:r>
                                  <a:rPr lang="en-GB" altLang="zh-CN" sz="2000" i="1" smtClean="0">
                                    <a:latin typeface="Cambria Math" panose="02040503050406030204" pitchFamily="18" charset="0"/>
                                    <a:ea typeface="Cambria Math" panose="02040503050406030204" pitchFamily="18" charset="0"/>
                                  </a:rPr>
                                  <m:t>&lt;</m:t>
                                </m:r>
                                <m:r>
                                  <a:rPr lang="en-GB" altLang="zh-CN" sz="2000" i="1">
                                    <a:latin typeface="Cambria Math" panose="02040503050406030204" pitchFamily="18" charset="0"/>
                                    <a:ea typeface="Cambria Math" panose="02040503050406030204" pitchFamily="18" charset="0"/>
                                  </a:rPr>
                                  <m:t>0</m:t>
                                </m:r>
                                <m:r>
                                  <a:rPr lang="en-GB" altLang="zh-CN" sz="2000" i="1" smtClean="0">
                                    <a:latin typeface="Cambria Math" panose="02040503050406030204" pitchFamily="18" charset="0"/>
                                    <a:ea typeface="Cambria Math" panose="02040503050406030204" pitchFamily="18" charset="0"/>
                                  </a:rPr>
                                  <m:t>,</m:t>
                                </m:r>
                              </m:e>
                            </m:mr>
                            <m:mr>
                              <m:e>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m:rPr>
                                    <m:brk m:alnAt="7"/>
                                  </m:r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2</m:t>
                                </m:r>
                                <m:sSup>
                                  <m:sSupPr>
                                    <m:ctrlPr>
                                      <a:rPr lang="en-GB" altLang="zh-CN" sz="2000" i="1" smtClean="0">
                                        <a:latin typeface="Cambria Math" panose="02040503050406030204" pitchFamily="18" charset="0"/>
                                        <a:ea typeface="Cambria Math" panose="02040503050406030204" pitchFamily="18" charset="0"/>
                                      </a:rPr>
                                    </m:ctrlPr>
                                  </m:sSupPr>
                                  <m:e>
                                    <m:r>
                                      <a:rPr lang="en-GB" altLang="zh-CN" sz="2000" i="1" smtClean="0">
                                        <a:latin typeface="Cambria Math" panose="02040503050406030204" pitchFamily="18" charset="0"/>
                                        <a:ea typeface="Cambria Math" panose="02040503050406030204" pitchFamily="18" charset="0"/>
                                      </a:rPr>
                                      <m:t>ℋ</m:t>
                                    </m:r>
                                  </m:e>
                                  <m:sup>
                                    <m:r>
                                      <a:rPr lang="en-GB" altLang="zh-CN" sz="2000" i="1" smtClean="0">
                                        <a:latin typeface="Cambria Math" panose="02040503050406030204" pitchFamily="18" charset="0"/>
                                        <a:ea typeface="Cambria Math" panose="02040503050406030204" pitchFamily="18" charset="0"/>
                                      </a:rPr>
                                      <m:t>′</m:t>
                                    </m:r>
                                  </m:sup>
                                </m:sSup>
                                <m:r>
                                  <a:rPr lang="en-GB" altLang="zh-CN" sz="2000" b="0" i="1" smtClean="0">
                                    <a:latin typeface="Cambria Math" panose="02040503050406030204" pitchFamily="18" charset="0"/>
                                    <a:ea typeface="Cambria Math" panose="02040503050406030204" pitchFamily="18" charset="0"/>
                                  </a:rPr>
                                  <m:t>                     </m:t>
                                </m:r>
                                <m:r>
                                  <m:rPr>
                                    <m:nor/>
                                  </m:rPr>
                                  <a:rPr lang="en-GB" altLang="zh-CN" sz="2000" b="0" i="0" smtClean="0">
                                    <a:latin typeface="Cambria Math" panose="02040503050406030204" pitchFamily="18" charset="0"/>
                                    <a:ea typeface="Cambria Math" panose="02040503050406030204" pitchFamily="18" charset="0"/>
                                  </a:rPr>
                                  <m:t>otherwise</m:t>
                                </m:r>
                                <m:r>
                                  <a:rPr lang="en-GB" altLang="zh-CN" sz="2000" b="0" i="1" smtClean="0">
                                    <a:latin typeface="Cambria Math" panose="02040503050406030204" pitchFamily="18" charset="0"/>
                                    <a:ea typeface="Cambria Math" panose="02040503050406030204" pitchFamily="18" charset="0"/>
                                  </a:rPr>
                                  <m:t>.</m:t>
                                </m:r>
                              </m:e>
                            </m:mr>
                          </m:m>
                        </m:e>
                      </m:d>
                    </m:oMath>
                  </m:oMathPara>
                </a14:m>
                <a:endParaRPr kumimoji="1" lang="en-GB" altLang="zh-CN" sz="2000" dirty="0">
                  <a:latin typeface="Times New Roman" panose="02020603050405020304" pitchFamily="18" charset="0"/>
                  <a:cs typeface="Times New Roman" panose="02020603050405020304" pitchFamily="18" charset="0"/>
                </a:endParaRPr>
              </a:p>
            </p:txBody>
          </p:sp>
        </mc:Choice>
        <mc:Fallback>
          <p:sp>
            <p:nvSpPr>
              <p:cNvPr id="27" name="矩形 26">
                <a:extLst>
                  <a:ext uri="{FF2B5EF4-FFF2-40B4-BE49-F238E27FC236}">
                    <a16:creationId xmlns:a16="http://schemas.microsoft.com/office/drawing/2014/main" id="{1120E44F-4ED1-2FF2-53C9-596EE448DA68}"/>
                  </a:ext>
                </a:extLst>
              </p:cNvPr>
              <p:cNvSpPr>
                <a:spLocks noRot="1" noChangeAspect="1" noMove="1" noResize="1" noEditPoints="1" noAdjustHandles="1" noChangeArrowheads="1" noChangeShapeType="1" noTextEdit="1"/>
              </p:cNvSpPr>
              <p:nvPr/>
            </p:nvSpPr>
            <p:spPr>
              <a:xfrm>
                <a:off x="415176" y="1467646"/>
                <a:ext cx="11361643" cy="4524957"/>
              </a:xfrm>
              <a:prstGeom prst="rect">
                <a:avLst/>
              </a:prstGeom>
              <a:blipFill>
                <a:blip r:embed="rId9"/>
                <a:stretch>
                  <a:fillRect l="-446" b="-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086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1EFCAD2-E35E-425E-9700-060B2866FE87}"/>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BAA491DA-74B0-82B7-9346-4CDEF5E9BBEB}"/>
                </a:ext>
              </a:extLst>
            </p:cNvPr>
            <p:cNvPicPr>
              <a:picLocks noChangeAspect="1"/>
            </p:cNvPicPr>
            <p:nvPr/>
          </p:nvPicPr>
          <p:blipFill>
            <a:blip r:embed="rId2"/>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57F1C4EF-84B4-97AB-ECF2-A3CC0DF46964}"/>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0B9E1C1D-B174-A657-64C7-39544A3E2FB8}"/>
                  </a:ext>
                </a:extLst>
              </p:cNvPr>
              <p:cNvPicPr>
                <a:picLocks noChangeAspect="1"/>
              </p:cNvPicPr>
              <p:nvPr/>
            </p:nvPicPr>
            <p:blipFill>
              <a:blip r:embed="rId3"/>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9B24F13A-E5B9-26F3-EC4D-5841067A00BD}"/>
                  </a:ext>
                </a:extLst>
              </p:cNvPr>
              <p:cNvPicPr>
                <a:picLocks noChangeAspect="1"/>
              </p:cNvPicPr>
              <p:nvPr/>
            </p:nvPicPr>
            <p:blipFill>
              <a:blip r:embed="rId4"/>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7BBCC6CB-BB9D-05B7-E2E7-C6652B3990DA}"/>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F145E0E2-8117-8059-9111-5C5547D5A3DE}"/>
                  </a:ext>
                </a:extLst>
              </p:cNvPr>
              <p:cNvSpPr/>
              <p:nvPr/>
            </p:nvSpPr>
            <p:spPr>
              <a:xfrm>
                <a:off x="3723151" y="77324"/>
                <a:ext cx="142218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Related work</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F29C32BD-0D74-1B06-C9A3-5B3F4EEF9024}"/>
                  </a:ext>
                </a:extLst>
              </p:cNvPr>
              <p:cNvSpPr/>
              <p:nvPr/>
            </p:nvSpPr>
            <p:spPr>
              <a:xfrm>
                <a:off x="5056347" y="71659"/>
                <a:ext cx="1428596"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Methodology</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89418CF8-7240-B55A-F758-E9C8326DDAED}"/>
                  </a:ext>
                </a:extLst>
              </p:cNvPr>
              <p:cNvSpPr/>
              <p:nvPr/>
            </p:nvSpPr>
            <p:spPr>
              <a:xfrm>
                <a:off x="6456570" y="77324"/>
                <a:ext cx="864339"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255BF29F-9737-2842-161D-A564D317474F}"/>
                  </a:ext>
                </a:extLst>
              </p:cNvPr>
              <p:cNvSpPr/>
              <p:nvPr/>
            </p:nvSpPr>
            <p:spPr>
              <a:xfrm>
                <a:off x="7284966" y="88475"/>
                <a:ext cx="1326004" cy="369332"/>
              </a:xfrm>
              <a:prstGeom prst="rect">
                <a:avLst/>
              </a:prstGeom>
            </p:spPr>
            <p:txBody>
              <a:bodyPr wrap="none">
                <a:spAutoFit/>
              </a:bodyPr>
              <a:lstStyle/>
              <a:p>
                <a:pPr algn="ctr"/>
                <a:r>
                  <a:rPr kumimoji="1" lang="nl-NL"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14" name="组合 13">
            <a:extLst>
              <a:ext uri="{FF2B5EF4-FFF2-40B4-BE49-F238E27FC236}">
                <a16:creationId xmlns:a16="http://schemas.microsoft.com/office/drawing/2014/main" id="{621DEE48-A2FB-4B96-A48D-1305942112FF}"/>
              </a:ext>
            </a:extLst>
          </p:cNvPr>
          <p:cNvGrpSpPr/>
          <p:nvPr/>
        </p:nvGrpSpPr>
        <p:grpSpPr>
          <a:xfrm>
            <a:off x="-18685" y="6467061"/>
            <a:ext cx="12210685" cy="412441"/>
            <a:chOff x="-18685" y="6467061"/>
            <a:chExt cx="12210685" cy="412441"/>
          </a:xfrm>
        </p:grpSpPr>
        <p:pic>
          <p:nvPicPr>
            <p:cNvPr id="15" name="图片 14">
              <a:extLst>
                <a:ext uri="{FF2B5EF4-FFF2-40B4-BE49-F238E27FC236}">
                  <a16:creationId xmlns:a16="http://schemas.microsoft.com/office/drawing/2014/main" id="{C8F24D5D-5E3E-8ECC-B301-0AA069984957}"/>
                </a:ext>
              </a:extLst>
            </p:cNvPr>
            <p:cNvPicPr>
              <a:picLocks noChangeAspect="1"/>
            </p:cNvPicPr>
            <p:nvPr/>
          </p:nvPicPr>
          <p:blipFill>
            <a:blip r:embed="rId5"/>
            <a:stretch>
              <a:fillRect/>
            </a:stretch>
          </p:blipFill>
          <p:spPr>
            <a:xfrm>
              <a:off x="6096000" y="6467061"/>
              <a:ext cx="6096000" cy="412441"/>
            </a:xfrm>
            <a:prstGeom prst="rect">
              <a:avLst/>
            </a:prstGeom>
          </p:spPr>
        </p:pic>
        <p:pic>
          <p:nvPicPr>
            <p:cNvPr id="16" name="图片 15">
              <a:extLst>
                <a:ext uri="{FF2B5EF4-FFF2-40B4-BE49-F238E27FC236}">
                  <a16:creationId xmlns:a16="http://schemas.microsoft.com/office/drawing/2014/main" id="{89FBC6DF-FCEC-C55A-D3C3-BC07DE7BE043}"/>
                </a:ext>
              </a:extLst>
            </p:cNvPr>
            <p:cNvPicPr>
              <a:picLocks noChangeAspect="1"/>
            </p:cNvPicPr>
            <p:nvPr/>
          </p:nvPicPr>
          <p:blipFill>
            <a:blip r:embed="rId3"/>
            <a:stretch>
              <a:fillRect/>
            </a:stretch>
          </p:blipFill>
          <p:spPr>
            <a:xfrm>
              <a:off x="-18685" y="6467061"/>
              <a:ext cx="6114683" cy="412441"/>
            </a:xfrm>
            <a:prstGeom prst="rect">
              <a:avLst/>
            </a:prstGeom>
          </p:spPr>
        </p:pic>
        <p:sp>
          <p:nvSpPr>
            <p:cNvPr id="17" name="文本框 16">
              <a:extLst>
                <a:ext uri="{FF2B5EF4-FFF2-40B4-BE49-F238E27FC236}">
                  <a16:creationId xmlns:a16="http://schemas.microsoft.com/office/drawing/2014/main" id="{2BF883B2-0B14-C6DE-2161-E82A53C202D7}"/>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18" name="文本框 17">
              <a:extLst>
                <a:ext uri="{FF2B5EF4-FFF2-40B4-BE49-F238E27FC236}">
                  <a16:creationId xmlns:a16="http://schemas.microsoft.com/office/drawing/2014/main" id="{9AE48756-C01E-0905-21E6-5551BB5F1C63}"/>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ACFF0402-CEE4-B00B-FE8B-7566F068AA8F}"/>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b="0" i="1" smtClean="0">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2/3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19" name="文本框 18">
                  <a:extLst>
                    <a:ext uri="{FF2B5EF4-FFF2-40B4-BE49-F238E27FC236}">
                      <a16:creationId xmlns:a16="http://schemas.microsoft.com/office/drawing/2014/main" id="{ACFF0402-CEE4-B00B-FE8B-7566F068AA8F}"/>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6"/>
                  <a:stretch>
                    <a:fillRect t="-3571" b="-17857"/>
                  </a:stretch>
                </a:blipFill>
              </p:spPr>
              <p:txBody>
                <a:bodyPr/>
                <a:lstStyle/>
                <a:p>
                  <a:r>
                    <a:rPr lang="zh-CN" altLang="en-US">
                      <a:noFill/>
                    </a:rPr>
                    <a:t> </a:t>
                  </a:r>
                </a:p>
              </p:txBody>
            </p:sp>
          </mc:Fallback>
        </mc:AlternateContent>
      </p:grpSp>
      <p:sp>
        <p:nvSpPr>
          <p:cNvPr id="20" name="文本框 19">
            <a:extLst>
              <a:ext uri="{FF2B5EF4-FFF2-40B4-BE49-F238E27FC236}">
                <a16:creationId xmlns:a16="http://schemas.microsoft.com/office/drawing/2014/main" id="{CAEAEFEE-D842-0930-58B5-B1A960F0AFAA}"/>
              </a:ext>
            </a:extLst>
          </p:cNvPr>
          <p:cNvSpPr txBox="1"/>
          <p:nvPr/>
        </p:nvSpPr>
        <p:spPr>
          <a:xfrm>
            <a:off x="698196" y="1403406"/>
            <a:ext cx="10144898" cy="4269887"/>
          </a:xfrm>
          <a:prstGeom prst="rect">
            <a:avLst/>
          </a:prstGeom>
          <a:noFill/>
        </p:spPr>
        <p:txBody>
          <a:bodyPr wrap="square" rtlCol="0">
            <a:spAutoFit/>
          </a:bodyPr>
          <a:lstStyle/>
          <a:p>
            <a:pPr>
              <a:lnSpc>
                <a:spcPct val="200000"/>
              </a:lnSpc>
            </a:pPr>
            <a:r>
              <a:rPr lang="en-GB" sz="2800" dirty="0">
                <a:solidFill>
                  <a:schemeClr val="accent1">
                    <a:lumMod val="75000"/>
                  </a:schemeClr>
                </a:solidFill>
                <a:latin typeface="Times New Roman" panose="02020603050405020304" pitchFamily="18" charset="0"/>
                <a:cs typeface="Times New Roman" panose="02020603050405020304" pitchFamily="18" charset="0"/>
              </a:rPr>
              <a:t>Introduction</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Related work</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Methodology</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Experimental results and comparisons</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Conclusions and future work</a:t>
            </a:r>
          </a:p>
        </p:txBody>
      </p:sp>
      <p:grpSp>
        <p:nvGrpSpPr>
          <p:cNvPr id="21" name="组合 20">
            <a:extLst>
              <a:ext uri="{FF2B5EF4-FFF2-40B4-BE49-F238E27FC236}">
                <a16:creationId xmlns:a16="http://schemas.microsoft.com/office/drawing/2014/main" id="{B569DADB-FEF8-2ECD-3202-5353C1ABF8B4}"/>
              </a:ext>
            </a:extLst>
          </p:cNvPr>
          <p:cNvGrpSpPr/>
          <p:nvPr/>
        </p:nvGrpSpPr>
        <p:grpSpPr>
          <a:xfrm>
            <a:off x="-18686" y="534950"/>
            <a:ext cx="12210685" cy="517835"/>
            <a:chOff x="-18686" y="534950"/>
            <a:chExt cx="12210685" cy="517835"/>
          </a:xfrm>
        </p:grpSpPr>
        <p:pic>
          <p:nvPicPr>
            <p:cNvPr id="22" name="图片 21">
              <a:extLst>
                <a:ext uri="{FF2B5EF4-FFF2-40B4-BE49-F238E27FC236}">
                  <a16:creationId xmlns:a16="http://schemas.microsoft.com/office/drawing/2014/main" id="{EEFBE0BC-711D-EEB5-EBCD-0B54CF9D6D3D}"/>
                </a:ext>
              </a:extLst>
            </p:cNvPr>
            <p:cNvPicPr>
              <a:picLocks noChangeAspect="1"/>
            </p:cNvPicPr>
            <p:nvPr/>
          </p:nvPicPr>
          <p:blipFill>
            <a:blip r:embed="rId7"/>
            <a:stretch>
              <a:fillRect/>
            </a:stretch>
          </p:blipFill>
          <p:spPr>
            <a:xfrm>
              <a:off x="-18686" y="534950"/>
              <a:ext cx="12210685" cy="517835"/>
            </a:xfrm>
            <a:prstGeom prst="rect">
              <a:avLst/>
            </a:prstGeom>
          </p:spPr>
        </p:pic>
        <p:sp>
          <p:nvSpPr>
            <p:cNvPr id="23" name="文本框 22">
              <a:extLst>
                <a:ext uri="{FF2B5EF4-FFF2-40B4-BE49-F238E27FC236}">
                  <a16:creationId xmlns:a16="http://schemas.microsoft.com/office/drawing/2014/main" id="{BE4E1575-8D5F-4D77-0887-27B2EAFF8113}"/>
                </a:ext>
              </a:extLst>
            </p:cNvPr>
            <p:cNvSpPr txBox="1"/>
            <p:nvPr/>
          </p:nvSpPr>
          <p:spPr>
            <a:xfrm>
              <a:off x="353838" y="576913"/>
              <a:ext cx="4106951"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Catalogue</a:t>
              </a:r>
            </a:p>
          </p:txBody>
        </p:sp>
      </p:grpSp>
    </p:spTree>
    <p:extLst>
      <p:ext uri="{BB962C8B-B14F-4D97-AF65-F5344CB8AC3E}">
        <p14:creationId xmlns:p14="http://schemas.microsoft.com/office/powerpoint/2010/main" val="161037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20</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EB74FB24-6ACF-1E2B-EC98-9483F9F1257F}"/>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E12D2758-C1AD-3171-A382-A6E604FFD674}"/>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6F89EC3F-0746-A634-7653-2773F130E66F}"/>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Sensitivity analysis – analysis</a:t>
              </a:r>
              <a:r>
                <a:rPr kumimoji="1" lang="zh-CN" altLang="en-US" sz="2400" b="1" dirty="0">
                  <a:solidFill>
                    <a:schemeClr val="bg1"/>
                  </a:solidFill>
                  <a:latin typeface="Times New Roman" panose="02020603050405020304" pitchFamily="18" charset="0"/>
                  <a:cs typeface="Times New Roman" panose="02020603050405020304" pitchFamily="18" charset="0"/>
                </a:rPr>
                <a:t> </a:t>
              </a:r>
              <a:r>
                <a:rPr kumimoji="1" lang="en-US" altLang="zh-CN" sz="2400" b="1" dirty="0">
                  <a:solidFill>
                    <a:schemeClr val="bg1"/>
                  </a:solidFill>
                  <a:latin typeface="Times New Roman" panose="02020603050405020304" pitchFamily="18" charset="0"/>
                  <a:cs typeface="Times New Roman" panose="02020603050405020304" pitchFamily="18" charset="0"/>
                </a:rPr>
                <a:t>part</a:t>
              </a:r>
              <a:endParaRPr kumimoji="1" lang="en-GB" altLang="zh-CN" sz="2400" b="1"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0BF75A3-DD37-3B10-21A5-6F8AB996687E}"/>
                  </a:ext>
                </a:extLst>
              </p:cNvPr>
              <p:cNvSpPr/>
              <p:nvPr/>
            </p:nvSpPr>
            <p:spPr>
              <a:xfrm>
                <a:off x="536396" y="1598885"/>
                <a:ext cx="10468490" cy="3924088"/>
              </a:xfrm>
              <a:prstGeom prst="rect">
                <a:avLst/>
              </a:prstGeom>
            </p:spPr>
            <p:txBody>
              <a:bodyPr wrap="square">
                <a:spAutoFit/>
              </a:bodyPr>
              <a:lstStyle/>
              <a:p>
                <a:pPr marL="285750" indent="-285750">
                  <a:buClr>
                    <a:srgbClr val="0765B6"/>
                  </a:buClr>
                  <a:buFont typeface="Wingdings" pitchFamily="2" charset="2"/>
                  <a:buChar char="l"/>
                </a:pPr>
                <a:r>
                  <a:rPr lang="en-GB" altLang="zh-CN" sz="2000" b="1" dirty="0">
                    <a:solidFill>
                      <a:srgbClr val="FF0000"/>
                    </a:solidFill>
                    <a:latin typeface="Times New Roman" panose="02020603050405020304" pitchFamily="18" charset="0"/>
                    <a:cs typeface="Times New Roman" panose="02020603050405020304" pitchFamily="18" charset="0"/>
                  </a:rPr>
                  <a:t>Differentiation of the discrete equilibrium equation </a:t>
                </a:r>
                <a:r>
                  <a:rPr lang="en-GB" altLang="zh-CN" sz="2000" dirty="0">
                    <a:latin typeface="Times New Roman" panose="02020603050405020304" pitchFamily="18" charset="0"/>
                    <a:cs typeface="Times New Roman" panose="02020603050405020304" pitchFamily="18" charset="0"/>
                  </a:rPr>
                  <a:t>and some algebraic operation give</a:t>
                </a:r>
              </a:p>
              <a:p>
                <a:pPr>
                  <a:buClr>
                    <a:srgbClr val="0765B6"/>
                  </a:buClr>
                </a:pPr>
                <a14:m>
                  <m:oMathPara xmlns:m="http://schemas.openxmlformats.org/officeDocument/2006/math">
                    <m:oMathParaPr>
                      <m:jc m:val="center"/>
                    </m:oMathParaPr>
                    <m:oMath xmlns:m="http://schemas.openxmlformats.org/officeDocument/2006/math">
                      <m:f>
                        <m:fPr>
                          <m:ctrlPr>
                            <a:rPr kumimoji="1" lang="en-GB" altLang="zh-CN" sz="2000"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𝒖</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𝑠</m:t>
                              </m:r>
                            </m:sub>
                          </m:sSub>
                        </m:den>
                      </m:f>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1" lang="en-GB" altLang="zh-CN" sz="2000" b="1" i="1" smtClean="0">
                              <a:latin typeface="Cambria Math" panose="02040503050406030204" pitchFamily="18" charset="0"/>
                              <a:cs typeface="Times New Roman" panose="02020603050405020304" pitchFamily="18" charset="0"/>
                            </a:rPr>
                          </m:ctrlPr>
                        </m:sSupPr>
                        <m:e>
                          <m:r>
                            <a:rPr kumimoji="1" lang="en-GB" altLang="zh-CN" sz="2000" b="1" i="1" smtClean="0">
                              <a:latin typeface="Cambria Math" panose="02040503050406030204" pitchFamily="18" charset="0"/>
                              <a:cs typeface="Times New Roman" panose="02020603050405020304" pitchFamily="18" charset="0"/>
                            </a:rPr>
                            <m:t>𝑲</m:t>
                          </m:r>
                          <m:r>
                            <a:rPr kumimoji="1" lang="en-GB" altLang="zh-CN" sz="2000" b="1" i="1" smtClean="0">
                              <a:latin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cs typeface="Times New Roman" panose="02020603050405020304" pitchFamily="18" charset="0"/>
                            </a:rPr>
                            <m:t>𝒙</m:t>
                          </m:r>
                          <m:r>
                            <a:rPr kumimoji="1" lang="en-GB" altLang="zh-CN" sz="2000" b="1" i="1" smtClean="0">
                              <a:latin typeface="Cambria Math" panose="02040503050406030204" pitchFamily="18" charset="0"/>
                              <a:cs typeface="Times New Roman" panose="02020603050405020304" pitchFamily="18" charset="0"/>
                            </a:rPr>
                            <m:t>)</m:t>
                          </m:r>
                        </m:e>
                        <m:sup>
                          <m:r>
                            <a:rPr kumimoji="1" lang="en-GB" altLang="zh-CN" sz="2000" b="1" i="1" smtClean="0">
                              <a:latin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cs typeface="Times New Roman" panose="02020603050405020304" pitchFamily="18" charset="0"/>
                            </a:rPr>
                            <m:t>𝟏</m:t>
                          </m:r>
                        </m:sup>
                      </m:sSup>
                      <m:d>
                        <m:dPr>
                          <m:ctrlPr>
                            <a:rPr kumimoji="1" lang="en-GB" altLang="zh-CN" sz="2000" b="1" i="1" smtClean="0">
                              <a:latin typeface="Cambria Math" panose="02040503050406030204" pitchFamily="18" charset="0"/>
                              <a:cs typeface="Times New Roman" panose="02020603050405020304" pitchFamily="18" charset="0"/>
                            </a:rPr>
                          </m:ctrlPr>
                        </m:dPr>
                        <m:e>
                          <m:f>
                            <m:fPr>
                              <m:ctrlPr>
                                <a:rPr kumimoji="1" lang="en-GB" altLang="zh-CN" sz="2000" b="1"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𝑭</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𝑠</m:t>
                                  </m:r>
                                </m:sub>
                              </m:sSub>
                            </m:den>
                          </m:f>
                          <m:r>
                            <a:rPr kumimoji="1" lang="en-GB" altLang="zh-CN" sz="2000" b="1" i="1" smtClean="0">
                              <a:latin typeface="Cambria Math" panose="02040503050406030204" pitchFamily="18" charset="0"/>
                              <a:cs typeface="Times New Roman" panose="02020603050405020304" pitchFamily="18" charset="0"/>
                            </a:rPr>
                            <m:t>−</m:t>
                          </m:r>
                          <m:f>
                            <m:fPr>
                              <m:ctrlPr>
                                <a:rPr kumimoji="1" lang="en-GB" altLang="zh-CN" sz="2000" b="1" i="1" smtClean="0">
                                  <a:latin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𝑲</m:t>
                              </m:r>
                              <m:d>
                                <m:dPr>
                                  <m:ctrlP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e>
                              </m:d>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𝛼</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𝑠</m:t>
                                  </m:r>
                                </m:sub>
                              </m:sSub>
                            </m:den>
                          </m:f>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𝒖</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e>
                      </m:d>
                      <m:r>
                        <a:rPr kumimoji="1" lang="en-GB" altLang="zh-CN" sz="2000" b="1" i="1" smtClean="0">
                          <a:latin typeface="Cambria Math" panose="02040503050406030204" pitchFamily="18" charset="0"/>
                          <a:cs typeface="Times New Roman" panose="02020603050405020304" pitchFamily="18" charset="0"/>
                        </a:rPr>
                        <m:t>,</m:t>
                      </m:r>
                    </m:oMath>
                  </m:oMathPara>
                </a14:m>
                <a:endParaRPr lang="en-GB" altLang="zh-CN" sz="2000" dirty="0">
                  <a:latin typeface="Times New Roman" panose="02020603050405020304" pitchFamily="18" charset="0"/>
                  <a:cs typeface="Times New Roman" panose="02020603050405020304" pitchFamily="18" charset="0"/>
                </a:endParaRPr>
              </a:p>
              <a:p>
                <a:pPr>
                  <a:buClr>
                    <a:srgbClr val="0765B6"/>
                  </a:buClr>
                </a:pPr>
                <a:r>
                  <a:rPr lang="en-GB" altLang="zh-CN" sz="2000" dirty="0">
                    <a:latin typeface="Times New Roman" panose="02020603050405020304" pitchFamily="18" charset="0"/>
                    <a:cs typeface="Times New Roman" panose="02020603050405020304" pitchFamily="18" charset="0"/>
                  </a:rPr>
                  <a:t>	where</a:t>
                </a:r>
              </a:p>
              <a:p>
                <a:pPr>
                  <a:buClr>
                    <a:srgbClr val="0765B6"/>
                  </a:buClr>
                </a:pPr>
                <a14:m>
                  <m:oMathPara xmlns:m="http://schemas.openxmlformats.org/officeDocument/2006/math">
                    <m:oMathParaPr>
                      <m:jc m:val="center"/>
                    </m:oMathParaPr>
                    <m:oMath xmlns:m="http://schemas.openxmlformats.org/officeDocument/2006/math">
                      <m:sSup>
                        <m:sSupPr>
                          <m:ctrlP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pPr>
                        <m:e>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𝑲</m:t>
                          </m:r>
                        </m:e>
                        <m:sup>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up>
                      </m:sSup>
                      <m:d>
                        <m:dPr>
                          <m:ctrlP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e>
                      </m:d>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Pre>
                        <m:sPrePr>
                          <m:ctrlPr>
                            <a:rPr kumimoji="1" lang="en-GB" altLang="zh-CN" sz="2000" b="1" i="1" smtClean="0">
                              <a:latin typeface="Cambria Math" panose="02040503050406030204" pitchFamily="18" charset="0"/>
                              <a:cs typeface="Times New Roman" panose="02020603050405020304" pitchFamily="18" charset="0"/>
                            </a:rPr>
                          </m:ctrlPr>
                        </m:sPrePr>
                        <m:sub>
                          <m:r>
                            <a:rPr kumimoji="1" lang="en-GB" altLang="zh-CN" sz="2000" i="1" smtClean="0">
                              <a:latin typeface="Cambria Math" panose="02040503050406030204" pitchFamily="18" charset="0"/>
                              <a:cs typeface="Times New Roman" panose="02020603050405020304" pitchFamily="18" charset="0"/>
                            </a:rPr>
                            <m:t>𝑖</m:t>
                          </m:r>
                          <m:r>
                            <a:rPr kumimoji="1" lang="en-GB" altLang="zh-CN" sz="2000" i="1" smtClean="0">
                              <a:latin typeface="Cambria Math" panose="02040503050406030204" pitchFamily="18" charset="0"/>
                              <a:cs typeface="Times New Roman" panose="02020603050405020304" pitchFamily="18" charset="0"/>
                            </a:rPr>
                            <m:t>=1</m:t>
                          </m:r>
                        </m:sub>
                        <m:sup>
                          <m:sSub>
                            <m:sSubPr>
                              <m:ctrlPr>
                                <a:rPr lang="en-GB" altLang="zh-CN" sz="2000" i="1" smtClean="0">
                                  <a:latin typeface="Cambria Math" panose="02040503050406030204" pitchFamily="18" charset="0"/>
                                </a:rPr>
                              </m:ctrlPr>
                            </m:sSubPr>
                            <m:e>
                              <m:r>
                                <a:rPr lang="en-GB" altLang="zh-CN" sz="2000" i="1" smtClean="0">
                                  <a:latin typeface="Cambria Math" panose="02040503050406030204" pitchFamily="18" charset="0"/>
                                </a:rPr>
                                <m:t>𝑛</m:t>
                              </m:r>
                            </m:e>
                            <m:sub>
                              <m:r>
                                <a:rPr lang="en-GB" altLang="zh-CN" sz="2000" i="1" smtClean="0">
                                  <a:latin typeface="Cambria Math" panose="02040503050406030204" pitchFamily="18" charset="0"/>
                                </a:rPr>
                                <m:t>𝑒𝑙</m:t>
                              </m:r>
                            </m:sub>
                          </m:sSub>
                        </m:sup>
                        <m:e>
                          <m:r>
                            <a:rPr kumimoji="1" lang="en-GB" altLang="zh-CN" sz="2000" b="1" smtClean="0">
                              <a:latin typeface="Cambria Math" panose="02040503050406030204" pitchFamily="18" charset="0"/>
                              <a:cs typeface="Times New Roman" panose="02020603050405020304" pitchFamily="18" charset="0"/>
                            </a:rPr>
                            <m:t>𝐀</m:t>
                          </m:r>
                          <m:sSubSup>
                            <m:sSubSupPr>
                              <m:ctrlPr>
                                <a:rPr lang="en-GB" altLang="zh-CN" sz="2000" b="1" i="1" smtClean="0">
                                  <a:latin typeface="Cambria Math" panose="02040503050406030204" pitchFamily="18" charset="0"/>
                                </a:rPr>
                              </m:ctrlPr>
                            </m:sSubSupPr>
                            <m:e>
                              <m:r>
                                <a:rPr lang="en-GB" altLang="zh-CN" sz="2000" b="1" i="1" smtClean="0">
                                  <a:latin typeface="Cambria Math" panose="02040503050406030204" pitchFamily="18" charset="0"/>
                                </a:rPr>
                                <m:t>𝑲</m:t>
                              </m:r>
                            </m:e>
                            <m:sub>
                              <m:r>
                                <a:rPr lang="en-GB" altLang="zh-CN" sz="2000" b="1" i="1" smtClean="0">
                                  <a:latin typeface="Cambria Math" panose="02040503050406030204" pitchFamily="18" charset="0"/>
                                </a:rPr>
                                <m:t>𝒆</m:t>
                              </m:r>
                            </m:sub>
                            <m:sup>
                              <m:r>
                                <a:rPr lang="en-GB" altLang="zh-CN" sz="2000" b="1" i="1" smtClean="0">
                                  <a:latin typeface="Cambria Math" panose="02040503050406030204" pitchFamily="18" charset="0"/>
                                </a:rPr>
                                <m:t>′</m:t>
                              </m:r>
                            </m:sup>
                          </m:sSubSup>
                        </m:e>
                      </m:sPre>
                      <m:r>
                        <a:rPr lang="en-GB" altLang="zh-CN" sz="2000" b="1" i="1" smtClean="0">
                          <a:latin typeface="Cambria Math" panose="02040503050406030204" pitchFamily="18" charset="0"/>
                        </a:rPr>
                        <m:t>,</m:t>
                      </m:r>
                    </m:oMath>
                  </m:oMathPara>
                </a14:m>
                <a:endParaRPr kumimoji="1" lang="en-GB" altLang="zh-CN" sz="2000" b="1" i="1" dirty="0">
                  <a:latin typeface="Times New Roman" panose="02020603050405020304" pitchFamily="18" charset="0"/>
                  <a:ea typeface="Cambria Math" panose="02040503050406030204" pitchFamily="18" charset="0"/>
                  <a:cs typeface="Times New Roman" panose="02020603050405020304" pitchFamily="18" charset="0"/>
                </a:endParaRPr>
              </a:p>
              <a:p>
                <a:pPr>
                  <a:buClr>
                    <a:srgbClr val="0765B6"/>
                  </a:buClr>
                </a:pPr>
                <a14:m>
                  <m:oMathPara xmlns:m="http://schemas.openxmlformats.org/officeDocument/2006/math">
                    <m:oMathParaPr>
                      <m:jc m:val="center"/>
                    </m:oMathParaPr>
                    <m:oMath xmlns:m="http://schemas.openxmlformats.org/officeDocument/2006/math">
                      <m:sSup>
                        <m:sSupPr>
                          <m:ctrlP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pPr>
                        <m:e>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𝑭</m:t>
                          </m:r>
                        </m:e>
                        <m:sup>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up>
                      </m:sSup>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Pre>
                        <m:sPrePr>
                          <m:ctrlPr>
                            <a:rPr kumimoji="1" lang="en-GB" altLang="zh-CN" sz="2000" b="1" i="1" smtClean="0">
                              <a:latin typeface="Cambria Math" panose="02040503050406030204" pitchFamily="18" charset="0"/>
                              <a:cs typeface="Times New Roman" panose="02020603050405020304" pitchFamily="18" charset="0"/>
                            </a:rPr>
                          </m:ctrlPr>
                        </m:sPrePr>
                        <m:sub>
                          <m:r>
                            <a:rPr kumimoji="1" lang="en-GB" altLang="zh-CN" sz="2000" i="1" smtClean="0">
                              <a:latin typeface="Cambria Math" panose="02040503050406030204" pitchFamily="18" charset="0"/>
                              <a:cs typeface="Times New Roman" panose="02020603050405020304" pitchFamily="18" charset="0"/>
                            </a:rPr>
                            <m:t>𝑖</m:t>
                          </m:r>
                          <m:r>
                            <a:rPr kumimoji="1" lang="en-GB" altLang="zh-CN" sz="2000" i="1" smtClean="0">
                              <a:latin typeface="Cambria Math" panose="02040503050406030204" pitchFamily="18" charset="0"/>
                              <a:cs typeface="Times New Roman" panose="02020603050405020304" pitchFamily="18" charset="0"/>
                            </a:rPr>
                            <m:t>=1</m:t>
                          </m:r>
                        </m:sub>
                        <m:sup>
                          <m:sSub>
                            <m:sSubPr>
                              <m:ctrlPr>
                                <a:rPr lang="en-GB" altLang="zh-CN" sz="2000" i="1" smtClean="0">
                                  <a:latin typeface="Cambria Math" panose="02040503050406030204" pitchFamily="18" charset="0"/>
                                </a:rPr>
                              </m:ctrlPr>
                            </m:sSubPr>
                            <m:e>
                              <m:r>
                                <a:rPr lang="en-GB" altLang="zh-CN" sz="2000" i="1" smtClean="0">
                                  <a:latin typeface="Cambria Math" panose="02040503050406030204" pitchFamily="18" charset="0"/>
                                </a:rPr>
                                <m:t>𝑛</m:t>
                              </m:r>
                            </m:e>
                            <m:sub>
                              <m:r>
                                <a:rPr lang="en-GB" altLang="zh-CN" sz="2000" i="1" smtClean="0">
                                  <a:latin typeface="Cambria Math" panose="02040503050406030204" pitchFamily="18" charset="0"/>
                                </a:rPr>
                                <m:t>𝑒𝑙</m:t>
                              </m:r>
                            </m:sub>
                          </m:sSub>
                        </m:sup>
                        <m:e>
                          <m:r>
                            <a:rPr kumimoji="1" lang="en-GB" altLang="zh-CN" sz="2000" b="1" smtClean="0">
                              <a:latin typeface="Cambria Math" panose="02040503050406030204" pitchFamily="18" charset="0"/>
                              <a:cs typeface="Times New Roman" panose="02020603050405020304" pitchFamily="18" charset="0"/>
                            </a:rPr>
                            <m:t>𝐀</m:t>
                          </m:r>
                          <m:sSubSup>
                            <m:sSubSupPr>
                              <m:ctrlPr>
                                <a:rPr lang="en-GB" altLang="zh-CN" sz="2000" b="1" i="1" smtClean="0">
                                  <a:latin typeface="Cambria Math" panose="02040503050406030204" pitchFamily="18" charset="0"/>
                                </a:rPr>
                              </m:ctrlPr>
                            </m:sSubSupPr>
                            <m:e>
                              <m:r>
                                <a:rPr lang="en-GB" altLang="zh-CN" sz="2000" b="1" i="0" smtClean="0">
                                  <a:latin typeface="Cambria Math" panose="02040503050406030204" pitchFamily="18" charset="0"/>
                                </a:rPr>
                                <m:t>𝐟</m:t>
                              </m:r>
                            </m:e>
                            <m:sub>
                              <m:r>
                                <a:rPr lang="en-GB" altLang="zh-CN" sz="2000" b="1" i="1" smtClean="0">
                                  <a:latin typeface="Cambria Math" panose="02040503050406030204" pitchFamily="18" charset="0"/>
                                </a:rPr>
                                <m:t>𝒆</m:t>
                              </m:r>
                            </m:sub>
                            <m:sup>
                              <m:r>
                                <a:rPr lang="en-GB" altLang="zh-CN" sz="2000" b="1" i="1" smtClean="0">
                                  <a:latin typeface="Cambria Math" panose="02040503050406030204" pitchFamily="18" charset="0"/>
                                </a:rPr>
                                <m:t>′</m:t>
                              </m:r>
                            </m:sup>
                          </m:sSubSup>
                          <m:r>
                            <a:rPr lang="en-GB" altLang="zh-CN" sz="2000" b="1" i="1" smtClean="0">
                              <a:latin typeface="Cambria Math" panose="02040503050406030204" pitchFamily="18" charset="0"/>
                            </a:rPr>
                            <m:t>,</m:t>
                          </m:r>
                        </m:e>
                      </m:sPre>
                    </m:oMath>
                  </m:oMathPara>
                </a14:m>
                <a:endParaRPr lang="en-GB" altLang="zh-CN" sz="2000" dirty="0">
                  <a:latin typeface="Times New Roman" panose="02020603050405020304" pitchFamily="18" charset="0"/>
                  <a:cs typeface="Times New Roman" panose="02020603050405020304" pitchFamily="18" charset="0"/>
                </a:endParaRPr>
              </a:p>
              <a:p>
                <a:pPr>
                  <a:buClr>
                    <a:srgbClr val="0765B6"/>
                  </a:buClr>
                </a:pPr>
                <a14:m>
                  <m:oMathPara xmlns:m="http://schemas.openxmlformats.org/officeDocument/2006/math">
                    <m:oMathParaPr>
                      <m:jc m:val="center"/>
                    </m:oMathParaPr>
                    <m:oMath xmlns:m="http://schemas.openxmlformats.org/officeDocument/2006/math">
                      <m:sSubSup>
                        <m:sSubSupPr>
                          <m:ctrlPr>
                            <a:rPr lang="en-GB" altLang="zh-CN" sz="2000" b="1" i="1" smtClean="0">
                              <a:latin typeface="Cambria Math" panose="02040503050406030204" pitchFamily="18" charset="0"/>
                            </a:rPr>
                          </m:ctrlPr>
                        </m:sSubSupPr>
                        <m:e>
                          <m:r>
                            <a:rPr lang="en-GB" altLang="zh-CN" sz="2000" b="1" i="1" smtClean="0">
                              <a:latin typeface="Cambria Math" panose="02040503050406030204" pitchFamily="18" charset="0"/>
                            </a:rPr>
                            <m:t>𝑲</m:t>
                          </m:r>
                        </m:e>
                        <m:sub>
                          <m:r>
                            <a:rPr lang="en-GB" altLang="zh-CN" sz="2000" b="1" i="1" smtClean="0">
                              <a:latin typeface="Cambria Math" panose="02040503050406030204" pitchFamily="18" charset="0"/>
                            </a:rPr>
                            <m:t>𝒆</m:t>
                          </m:r>
                        </m:sub>
                        <m:sup>
                          <m:r>
                            <a:rPr lang="en-GB" altLang="zh-CN" sz="2000" b="1" i="1" smtClean="0">
                              <a:latin typeface="Cambria Math" panose="02040503050406030204" pitchFamily="18" charset="0"/>
                            </a:rPr>
                            <m:t>′</m:t>
                          </m:r>
                        </m:sup>
                      </m:sSubSup>
                      <m:r>
                        <a:rPr lang="en-GB" altLang="zh-CN" sz="2000" b="1" i="1" smtClean="0">
                          <a:latin typeface="Cambria Math" panose="02040503050406030204" pitchFamily="18" charset="0"/>
                        </a:rPr>
                        <m:t>=</m:t>
                      </m:r>
                      <m:nary>
                        <m:naryPr>
                          <m:ctrlPr>
                            <a:rPr lang="en-GB" altLang="zh-CN" sz="2000" b="1" i="1" smtClean="0">
                              <a:latin typeface="Cambria Math" panose="02040503050406030204" pitchFamily="18" charset="0"/>
                            </a:rPr>
                          </m:ctrlPr>
                        </m:naryPr>
                        <m:sub>
                          <m:sSub>
                            <m:sSubPr>
                              <m:ctrlPr>
                                <a:rPr lang="en-GB" altLang="zh-CN" sz="2000" b="1" i="1" smtClean="0">
                                  <a:latin typeface="Cambria Math" panose="02040503050406030204" pitchFamily="18" charset="0"/>
                                  <a:ea typeface="Cambria Math" panose="02040503050406030204" pitchFamily="18" charset="0"/>
                                </a:rPr>
                              </m:ctrlPr>
                            </m:sSubPr>
                            <m:e>
                              <m:acc>
                                <m:accPr>
                                  <m:chr m:val="̂"/>
                                  <m:ctrlPr>
                                    <a:rPr lang="en-GB" altLang="zh-CN" sz="2000" b="1" i="1" smtClean="0">
                                      <a:latin typeface="Cambria Math" panose="02040503050406030204" pitchFamily="18" charset="0"/>
                                      <a:ea typeface="Cambria Math" panose="02040503050406030204" pitchFamily="18" charset="0"/>
                                    </a:rPr>
                                  </m:ctrlPr>
                                </m:accPr>
                                <m:e>
                                  <m:r>
                                    <a:rPr lang="en-GB" altLang="zh-CN" sz="2000" b="1" i="1" smtClean="0">
                                      <a:latin typeface="Cambria Math" panose="02040503050406030204" pitchFamily="18" charset="0"/>
                                      <a:ea typeface="Cambria Math" panose="02040503050406030204" pitchFamily="18" charset="0"/>
                                    </a:rPr>
                                    <m:t>𝜴</m:t>
                                  </m:r>
                                </m:e>
                              </m:acc>
                            </m:e>
                            <m:sub>
                              <m:r>
                                <a:rPr lang="en-GB" altLang="zh-CN" sz="2000" b="1" i="1" smtClean="0">
                                  <a:latin typeface="Cambria Math" panose="02040503050406030204" pitchFamily="18" charset="0"/>
                                  <a:ea typeface="Cambria Math" panose="02040503050406030204" pitchFamily="18" charset="0"/>
                                </a:rPr>
                                <m:t>𝒆</m:t>
                              </m:r>
                            </m:sub>
                          </m:sSub>
                        </m:sub>
                        <m:sup/>
                        <m:e>
                          <m:d>
                            <m:dPr>
                              <m:ctrlPr>
                                <a:rPr lang="en-GB" altLang="zh-CN" sz="2000" b="1" i="1" smtClean="0">
                                  <a:latin typeface="Cambria Math" panose="02040503050406030204" pitchFamily="18" charset="0"/>
                                </a:rPr>
                              </m:ctrlPr>
                            </m:dPr>
                            <m:e>
                              <m:sSup>
                                <m:sSupPr>
                                  <m:ctrlPr>
                                    <a:rPr lang="en-GB" altLang="zh-CN" sz="2000" b="1" i="1" smtClean="0">
                                      <a:latin typeface="Cambria Math" panose="02040503050406030204" pitchFamily="18" charset="0"/>
                                    </a:rPr>
                                  </m:ctrlPr>
                                </m:sSupPr>
                                <m:e>
                                  <m:r>
                                    <a:rPr lang="en-GB" altLang="zh-CN" sz="2000" b="1" i="1" smtClean="0">
                                      <a:latin typeface="Cambria Math" panose="02040503050406030204" pitchFamily="18" charset="0"/>
                                    </a:rPr>
                                    <m:t>𝑮</m:t>
                                  </m:r>
                                </m:e>
                                <m:sup>
                                  <m:r>
                                    <a:rPr lang="en-GB" altLang="zh-CN" sz="2000" b="0" i="1" smtClean="0">
                                      <a:latin typeface="Cambria Math" panose="02040503050406030204" pitchFamily="18" charset="0"/>
                                    </a:rPr>
                                    <m:t>′</m:t>
                                  </m:r>
                                  <m:r>
                                    <m:rPr>
                                      <m:sty m:val="p"/>
                                    </m:rPr>
                                    <a:rPr lang="en-GB" altLang="zh-CN" sz="2000" b="0" i="0" smtClean="0">
                                      <a:latin typeface="Cambria Math" panose="02040503050406030204" pitchFamily="18" charset="0"/>
                                    </a:rPr>
                                    <m:t>T</m:t>
                                  </m:r>
                                </m:sup>
                              </m:sSup>
                              <m:r>
                                <a:rPr lang="en-GB" altLang="zh-CN" sz="2000" b="1" i="1" smtClean="0">
                                  <a:latin typeface="Cambria Math" panose="02040503050406030204" pitchFamily="18" charset="0"/>
                                </a:rPr>
                                <m:t>𝑮</m:t>
                              </m:r>
                              <m:d>
                                <m:dPr>
                                  <m:begChr m:val="|"/>
                                  <m:endChr m:val="|"/>
                                  <m:ctrlPr>
                                    <a:rPr lang="en-GB" altLang="zh-CN" sz="2000" b="1" i="1" smtClean="0">
                                      <a:latin typeface="Cambria Math" panose="02040503050406030204" pitchFamily="18" charset="0"/>
                                    </a:rPr>
                                  </m:ctrlPr>
                                </m:dPr>
                                <m:e>
                                  <m:r>
                                    <a:rPr lang="en-GB" altLang="zh-CN" sz="2000" b="1" i="1" smtClean="0">
                                      <a:latin typeface="Cambria Math" panose="02040503050406030204" pitchFamily="18" charset="0"/>
                                    </a:rPr>
                                    <m:t>𝑱</m:t>
                                  </m:r>
                                </m:e>
                              </m:d>
                              <m:r>
                                <a:rPr lang="en-GB" altLang="zh-CN" sz="2000" b="1" i="1" smtClean="0">
                                  <a:latin typeface="Cambria Math" panose="02040503050406030204" pitchFamily="18" charset="0"/>
                                </a:rPr>
                                <m:t>+</m:t>
                              </m:r>
                              <m:sSup>
                                <m:sSupPr>
                                  <m:ctrlPr>
                                    <a:rPr lang="en-GB" altLang="zh-CN" sz="2000" b="1" i="1" smtClean="0">
                                      <a:latin typeface="Cambria Math" panose="02040503050406030204" pitchFamily="18" charset="0"/>
                                    </a:rPr>
                                  </m:ctrlPr>
                                </m:sSupPr>
                                <m:e>
                                  <m:r>
                                    <a:rPr lang="en-GB" altLang="zh-CN" sz="2000" b="1" i="1" smtClean="0">
                                      <a:latin typeface="Cambria Math" panose="02040503050406030204" pitchFamily="18" charset="0"/>
                                    </a:rPr>
                                    <m:t>𝑮</m:t>
                                  </m:r>
                                </m:e>
                                <m:sup>
                                  <m:r>
                                    <m:rPr>
                                      <m:sty m:val="p"/>
                                    </m:rPr>
                                    <a:rPr lang="en-GB" altLang="zh-CN" sz="2000" b="0" i="0" smtClean="0">
                                      <a:latin typeface="Cambria Math" panose="02040503050406030204" pitchFamily="18" charset="0"/>
                                    </a:rPr>
                                    <m:t>T</m:t>
                                  </m:r>
                                </m:sup>
                              </m:sSup>
                              <m:sSup>
                                <m:sSupPr>
                                  <m:ctrlPr>
                                    <a:rPr lang="en-GB" altLang="zh-CN" sz="2000" b="1" i="1" smtClean="0">
                                      <a:latin typeface="Cambria Math" panose="02040503050406030204" pitchFamily="18" charset="0"/>
                                    </a:rPr>
                                  </m:ctrlPr>
                                </m:sSupPr>
                                <m:e>
                                  <m:r>
                                    <a:rPr lang="en-GB" altLang="zh-CN" sz="2000" b="1" i="1" smtClean="0">
                                      <a:latin typeface="Cambria Math" panose="02040503050406030204" pitchFamily="18" charset="0"/>
                                    </a:rPr>
                                    <m:t>𝑮</m:t>
                                  </m:r>
                                </m:e>
                                <m:sup>
                                  <m:r>
                                    <a:rPr lang="en-GB" altLang="zh-CN" sz="2000" b="1" i="1" smtClean="0">
                                      <a:latin typeface="Cambria Math" panose="02040503050406030204" pitchFamily="18" charset="0"/>
                                    </a:rPr>
                                    <m:t>′</m:t>
                                  </m:r>
                                </m:sup>
                              </m:sSup>
                              <m:d>
                                <m:dPr>
                                  <m:begChr m:val="|"/>
                                  <m:endChr m:val="|"/>
                                  <m:ctrlPr>
                                    <a:rPr lang="en-GB" altLang="zh-CN" sz="2000" b="1" i="1" smtClean="0">
                                      <a:latin typeface="Cambria Math" panose="02040503050406030204" pitchFamily="18" charset="0"/>
                                    </a:rPr>
                                  </m:ctrlPr>
                                </m:dPr>
                                <m:e>
                                  <m:r>
                                    <a:rPr lang="en-GB" altLang="zh-CN" sz="2000" b="1" i="1" smtClean="0">
                                      <a:latin typeface="Cambria Math" panose="02040503050406030204" pitchFamily="18" charset="0"/>
                                    </a:rPr>
                                    <m:t>𝑱</m:t>
                                  </m:r>
                                </m:e>
                              </m:d>
                              <m:sSup>
                                <m:sSupPr>
                                  <m:ctrlPr>
                                    <a:rPr lang="en-GB" altLang="zh-CN" sz="2000" b="1" i="1" smtClean="0">
                                      <a:latin typeface="Cambria Math" panose="02040503050406030204" pitchFamily="18" charset="0"/>
                                    </a:rPr>
                                  </m:ctrlPr>
                                </m:sSupPr>
                                <m:e>
                                  <m:r>
                                    <a:rPr lang="en-GB" altLang="zh-CN" sz="2000" b="1" i="1" smtClean="0">
                                      <a:latin typeface="Cambria Math" panose="02040503050406030204" pitchFamily="18" charset="0"/>
                                    </a:rPr>
                                    <m:t>+</m:t>
                                  </m:r>
                                  <m:r>
                                    <a:rPr lang="en-GB" altLang="zh-CN" sz="2000" b="1" i="1" smtClean="0">
                                      <a:latin typeface="Cambria Math" panose="02040503050406030204" pitchFamily="18" charset="0"/>
                                    </a:rPr>
                                    <m:t>𝑮</m:t>
                                  </m:r>
                                </m:e>
                                <m:sup>
                                  <m:r>
                                    <a:rPr lang="en-GB" altLang="zh-CN" sz="2000" b="1" i="1" smtClean="0">
                                      <a:latin typeface="Cambria Math" panose="02040503050406030204" pitchFamily="18" charset="0"/>
                                    </a:rPr>
                                    <m:t>𝑻</m:t>
                                  </m:r>
                                </m:sup>
                              </m:sSup>
                              <m:r>
                                <a:rPr lang="en-GB" altLang="zh-CN" sz="2000" b="1" i="1" smtClean="0">
                                  <a:latin typeface="Cambria Math" panose="02040503050406030204" pitchFamily="18" charset="0"/>
                                </a:rPr>
                                <m:t>𝑮</m:t>
                              </m:r>
                              <m:sSup>
                                <m:sSupPr>
                                  <m:ctrlPr>
                                    <a:rPr lang="en-GB" altLang="zh-CN" sz="2000" b="1" i="1" smtClean="0">
                                      <a:latin typeface="Cambria Math" panose="02040503050406030204" pitchFamily="18" charset="0"/>
                                    </a:rPr>
                                  </m:ctrlPr>
                                </m:sSupPr>
                                <m:e>
                                  <m:d>
                                    <m:dPr>
                                      <m:begChr m:val="|"/>
                                      <m:endChr m:val="|"/>
                                      <m:ctrlPr>
                                        <a:rPr lang="en-GB" altLang="zh-CN" sz="2000" b="1" i="1" smtClean="0">
                                          <a:latin typeface="Cambria Math" panose="02040503050406030204" pitchFamily="18" charset="0"/>
                                        </a:rPr>
                                      </m:ctrlPr>
                                    </m:dPr>
                                    <m:e>
                                      <m:r>
                                        <a:rPr lang="en-GB" altLang="zh-CN" sz="2000" b="1" i="1" smtClean="0">
                                          <a:latin typeface="Cambria Math" panose="02040503050406030204" pitchFamily="18" charset="0"/>
                                        </a:rPr>
                                        <m:t>𝑱</m:t>
                                      </m:r>
                                    </m:e>
                                  </m:d>
                                </m:e>
                                <m:sup>
                                  <m:r>
                                    <a:rPr lang="en-GB" altLang="zh-CN" sz="2000" b="1" i="1" smtClean="0">
                                      <a:latin typeface="Cambria Math" panose="02040503050406030204" pitchFamily="18" charset="0"/>
                                    </a:rPr>
                                    <m:t>′</m:t>
                                  </m:r>
                                </m:sup>
                              </m:sSup>
                            </m:e>
                          </m:d>
                          <m:r>
                            <a:rPr lang="en-GB" altLang="zh-CN" sz="2000" b="1" i="1" smtClean="0">
                              <a:latin typeface="Cambria Math" panose="02040503050406030204" pitchFamily="18" charset="0"/>
                            </a:rPr>
                            <m:t>𝒅</m:t>
                          </m:r>
                          <m:sSub>
                            <m:sSubPr>
                              <m:ctrlPr>
                                <a:rPr lang="en-GB" altLang="zh-CN" sz="2000" b="1" i="1" smtClean="0">
                                  <a:latin typeface="Cambria Math" panose="02040503050406030204" pitchFamily="18" charset="0"/>
                                  <a:ea typeface="Cambria Math" panose="02040503050406030204" pitchFamily="18" charset="0"/>
                                </a:rPr>
                              </m:ctrlPr>
                            </m:sSubPr>
                            <m:e>
                              <m:acc>
                                <m:accPr>
                                  <m:chr m:val="̂"/>
                                  <m:ctrlPr>
                                    <a:rPr lang="en-GB" altLang="zh-CN" sz="2000" b="1" i="1" smtClean="0">
                                      <a:latin typeface="Cambria Math" panose="02040503050406030204" pitchFamily="18" charset="0"/>
                                      <a:ea typeface="Cambria Math" panose="02040503050406030204" pitchFamily="18" charset="0"/>
                                    </a:rPr>
                                  </m:ctrlPr>
                                </m:accPr>
                                <m:e>
                                  <m:r>
                                    <a:rPr lang="en-GB" altLang="zh-CN" sz="2000" b="1" i="1" smtClean="0">
                                      <a:latin typeface="Cambria Math" panose="02040503050406030204" pitchFamily="18" charset="0"/>
                                      <a:ea typeface="Cambria Math" panose="02040503050406030204" pitchFamily="18" charset="0"/>
                                    </a:rPr>
                                    <m:t>𝜴</m:t>
                                  </m:r>
                                </m:e>
                              </m:acc>
                            </m:e>
                            <m:sub>
                              <m:r>
                                <a:rPr lang="en-GB" altLang="zh-CN" sz="2000" b="1" i="1" smtClean="0">
                                  <a:latin typeface="Cambria Math" panose="02040503050406030204" pitchFamily="18" charset="0"/>
                                  <a:ea typeface="Cambria Math" panose="02040503050406030204" pitchFamily="18" charset="0"/>
                                </a:rPr>
                                <m:t>𝒆</m:t>
                              </m:r>
                            </m:sub>
                          </m:sSub>
                        </m:e>
                      </m:nary>
                      <m:r>
                        <a:rPr lang="en-GB" altLang="zh-CN" sz="2000" b="1" i="1" smtClean="0">
                          <a:latin typeface="Cambria Math" panose="02040503050406030204" pitchFamily="18" charset="0"/>
                        </a:rPr>
                        <m:t>,</m:t>
                      </m:r>
                    </m:oMath>
                  </m:oMathPara>
                </a14:m>
                <a:endParaRPr lang="en-GB" altLang="zh-CN" sz="2000" b="1" dirty="0">
                  <a:latin typeface="Times New Roman" panose="02020603050405020304" pitchFamily="18" charset="0"/>
                  <a:cs typeface="Times New Roman" panose="02020603050405020304" pitchFamily="18" charset="0"/>
                </a:endParaRPr>
              </a:p>
              <a:p>
                <a:pPr>
                  <a:buClr>
                    <a:srgbClr val="0765B6"/>
                  </a:buClr>
                </a:pPr>
                <a:r>
                  <a:rPr lang="en-GB" altLang="zh-CN" sz="2000" b="1"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and</a:t>
                </a:r>
              </a:p>
              <a:p>
                <a:pPr>
                  <a:buClr>
                    <a:srgbClr val="0765B6"/>
                  </a:buClr>
                </a:pPr>
                <a14:m>
                  <m:oMathPara xmlns:m="http://schemas.openxmlformats.org/officeDocument/2006/math">
                    <m:oMathParaPr>
                      <m:jc m:val="center"/>
                    </m:oMathParaPr>
                    <m:oMath xmlns:m="http://schemas.openxmlformats.org/officeDocument/2006/math">
                      <m:sSubSup>
                        <m:sSubSupPr>
                          <m:ctrlPr>
                            <a:rPr lang="en-GB" altLang="zh-CN" sz="2000" b="1" i="1" smtClean="0">
                              <a:latin typeface="Cambria Math" panose="02040503050406030204" pitchFamily="18" charset="0"/>
                            </a:rPr>
                          </m:ctrlPr>
                        </m:sSubSupPr>
                        <m:e>
                          <m:r>
                            <a:rPr lang="en-GB" altLang="zh-CN" sz="2000" b="1" i="0" smtClean="0">
                              <a:latin typeface="Cambria Math" panose="02040503050406030204" pitchFamily="18" charset="0"/>
                            </a:rPr>
                            <m:t>𝐟</m:t>
                          </m:r>
                        </m:e>
                        <m:sub>
                          <m:r>
                            <a:rPr lang="en-GB" altLang="zh-CN" sz="2000" b="1" i="1" smtClean="0">
                              <a:latin typeface="Cambria Math" panose="02040503050406030204" pitchFamily="18" charset="0"/>
                            </a:rPr>
                            <m:t>𝒆</m:t>
                          </m:r>
                        </m:sub>
                        <m:sup>
                          <m:r>
                            <a:rPr lang="en-GB" altLang="zh-CN" sz="2000" b="1" i="1" smtClean="0">
                              <a:latin typeface="Cambria Math" panose="02040503050406030204" pitchFamily="18" charset="0"/>
                            </a:rPr>
                            <m:t>′</m:t>
                          </m:r>
                        </m:sup>
                      </m:sSubSup>
                      <m:r>
                        <a:rPr lang="en-GB" altLang="zh-CN" sz="2000" b="1" i="1" smtClean="0">
                          <a:latin typeface="Cambria Math" panose="02040503050406030204" pitchFamily="18" charset="0"/>
                        </a:rPr>
                        <m:t>=</m:t>
                      </m:r>
                      <m:nary>
                        <m:naryPr>
                          <m:ctrlPr>
                            <a:rPr lang="en-GB" altLang="zh-CN" sz="2000" b="1" i="1" smtClean="0">
                              <a:latin typeface="Cambria Math" panose="02040503050406030204" pitchFamily="18" charset="0"/>
                            </a:rPr>
                          </m:ctrlPr>
                        </m:naryPr>
                        <m:sub>
                          <m:sSub>
                            <m:sSubPr>
                              <m:ctrlPr>
                                <a:rPr lang="en-GB" altLang="zh-CN" sz="2000" b="1" i="1" smtClean="0">
                                  <a:latin typeface="Cambria Math" panose="02040503050406030204" pitchFamily="18" charset="0"/>
                                  <a:ea typeface="Cambria Math" panose="02040503050406030204" pitchFamily="18" charset="0"/>
                                </a:rPr>
                              </m:ctrlPr>
                            </m:sSubPr>
                            <m:e>
                              <m:acc>
                                <m:accPr>
                                  <m:chr m:val="̂"/>
                                  <m:ctrlPr>
                                    <a:rPr lang="en-GB" altLang="zh-CN" sz="2000" b="1" i="1" smtClean="0">
                                      <a:latin typeface="Cambria Math" panose="02040503050406030204" pitchFamily="18" charset="0"/>
                                      <a:ea typeface="Cambria Math" panose="02040503050406030204" pitchFamily="18" charset="0"/>
                                    </a:rPr>
                                  </m:ctrlPr>
                                </m:accPr>
                                <m:e>
                                  <m:r>
                                    <a:rPr lang="en-GB" altLang="zh-CN" sz="2000" b="1" i="1" smtClean="0">
                                      <a:latin typeface="Cambria Math" panose="02040503050406030204" pitchFamily="18" charset="0"/>
                                      <a:ea typeface="Cambria Math" panose="02040503050406030204" pitchFamily="18" charset="0"/>
                                    </a:rPr>
                                    <m:t>𝜴</m:t>
                                  </m:r>
                                </m:e>
                              </m:acc>
                            </m:e>
                            <m:sub>
                              <m:r>
                                <a:rPr lang="en-GB" altLang="zh-CN" sz="2000" b="1" i="1" smtClean="0">
                                  <a:latin typeface="Cambria Math" panose="02040503050406030204" pitchFamily="18" charset="0"/>
                                  <a:ea typeface="Cambria Math" panose="02040503050406030204" pitchFamily="18" charset="0"/>
                                </a:rPr>
                                <m:t>𝒆</m:t>
                              </m:r>
                            </m:sub>
                          </m:sSub>
                        </m:sub>
                        <m:sup/>
                        <m:e>
                          <m:r>
                            <a:rPr lang="en-GB" altLang="zh-CN" sz="2000" b="1" i="1" smtClean="0">
                              <a:latin typeface="Cambria Math" panose="02040503050406030204" pitchFamily="18" charset="0"/>
                              <a:ea typeface="Cambria Math" panose="02040503050406030204" pitchFamily="18" charset="0"/>
                            </a:rPr>
                            <m:t>𝑵</m:t>
                          </m:r>
                          <m:d>
                            <m:dPr>
                              <m:ctrlPr>
                                <a:rPr lang="en-GB" altLang="zh-CN" sz="2000" b="1" i="1" smtClean="0">
                                  <a:latin typeface="Cambria Math" panose="02040503050406030204" pitchFamily="18" charset="0"/>
                                </a:rPr>
                              </m:ctrlPr>
                            </m:dPr>
                            <m:e>
                              <m:sSub>
                                <m:sSubPr>
                                  <m:ctrlPr>
                                    <a:rPr lang="en-GB" altLang="zh-CN" sz="2000" b="1" i="1" smtClean="0">
                                      <a:latin typeface="Cambria Math" panose="02040503050406030204" pitchFamily="18" charset="0"/>
                                    </a:rPr>
                                  </m:ctrlPr>
                                </m:sSubPr>
                                <m:e>
                                  <m:r>
                                    <a:rPr lang="en-GB" altLang="zh-CN" sz="2000" b="1" i="1" smtClean="0">
                                      <a:latin typeface="Cambria Math" panose="02040503050406030204" pitchFamily="18" charset="0"/>
                                      <a:ea typeface="Cambria Math" panose="02040503050406030204" pitchFamily="18" charset="0"/>
                                    </a:rPr>
                                    <m:t>𝜵</m:t>
                                  </m:r>
                                </m:e>
                                <m:sub>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sub>
                              </m:sSub>
                              <m:r>
                                <a:rPr lang="en-GB" altLang="zh-CN" sz="2000" b="0" i="1" smtClean="0">
                                  <a:latin typeface="Cambria Math" panose="02040503050406030204" pitchFamily="18" charset="0"/>
                                </a:rPr>
                                <m:t>𝑓</m:t>
                              </m:r>
                              <m:r>
                                <a:rPr lang="en-GB" altLang="zh-CN" sz="2000" b="1" i="1" smtClean="0">
                                  <a:latin typeface="Cambria Math" panose="02040503050406030204" pitchFamily="18" charset="0"/>
                                  <a:ea typeface="Cambria Math" panose="02040503050406030204" pitchFamily="18" charset="0"/>
                                </a:rPr>
                                <m:t>∙</m:t>
                              </m:r>
                              <m:sSub>
                                <m:sSubPr>
                                  <m:ctrlPr>
                                    <a:rPr lang="en-GB" altLang="zh-CN" sz="2000" b="1" i="1" smtClean="0">
                                      <a:latin typeface="Cambria Math" panose="02040503050406030204" pitchFamily="18" charset="0"/>
                                    </a:rPr>
                                  </m:ctrlPr>
                                </m:sSubPr>
                                <m:e>
                                  <m:r>
                                    <a:rPr lang="en-GB" altLang="zh-CN" sz="2000" b="1" i="1" smtClean="0">
                                      <a:latin typeface="Cambria Math" panose="02040503050406030204" pitchFamily="18" charset="0"/>
                                      <a:ea typeface="Cambria Math" panose="02040503050406030204" pitchFamily="18" charset="0"/>
                                    </a:rPr>
                                    <m:t>𝜵</m:t>
                                  </m:r>
                                </m:e>
                                <m:sub>
                                  <m:sSub>
                                    <m:sSubPr>
                                      <m:ctrlP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𝜶</m:t>
                                      </m:r>
                                    </m:e>
                                    <m:sub>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𝒔</m:t>
                                      </m:r>
                                    </m:sub>
                                  </m:sSub>
                                </m:sub>
                              </m:sSub>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d>
                                <m:dPr>
                                  <m:begChr m:val="|"/>
                                  <m:endChr m:val="|"/>
                                  <m:ctrlPr>
                                    <a:rPr lang="en-GB" altLang="zh-CN" sz="2000" b="1" i="1" smtClean="0">
                                      <a:latin typeface="Cambria Math" panose="02040503050406030204" pitchFamily="18" charset="0"/>
                                    </a:rPr>
                                  </m:ctrlPr>
                                </m:dPr>
                                <m:e>
                                  <m:r>
                                    <a:rPr lang="en-GB" altLang="zh-CN" sz="2000" b="1" i="1" smtClean="0">
                                      <a:latin typeface="Cambria Math" panose="02040503050406030204" pitchFamily="18" charset="0"/>
                                    </a:rPr>
                                    <m:t>𝑱</m:t>
                                  </m:r>
                                </m:e>
                              </m:d>
                              <m:r>
                                <a:rPr lang="en-GB" altLang="zh-CN" sz="2000" b="1" i="1" smtClean="0">
                                  <a:latin typeface="Cambria Math" panose="02040503050406030204" pitchFamily="18" charset="0"/>
                                </a:rPr>
                                <m:t>+</m:t>
                              </m:r>
                              <m:r>
                                <a:rPr lang="en-GB" altLang="zh-CN" sz="2000" b="0" i="1" smtClean="0">
                                  <a:latin typeface="Cambria Math" panose="02040503050406030204" pitchFamily="18" charset="0"/>
                                </a:rPr>
                                <m:t>𝑓</m:t>
                              </m:r>
                              <m:sSup>
                                <m:sSupPr>
                                  <m:ctrlPr>
                                    <a:rPr lang="en-GB" altLang="zh-CN" sz="2000" b="1" i="1" smtClean="0">
                                      <a:latin typeface="Cambria Math" panose="02040503050406030204" pitchFamily="18" charset="0"/>
                                    </a:rPr>
                                  </m:ctrlPr>
                                </m:sSupPr>
                                <m:e>
                                  <m:d>
                                    <m:dPr>
                                      <m:begChr m:val="|"/>
                                      <m:endChr m:val="|"/>
                                      <m:ctrlPr>
                                        <a:rPr lang="en-GB" altLang="zh-CN" sz="2000" b="1" i="1" smtClean="0">
                                          <a:latin typeface="Cambria Math" panose="02040503050406030204" pitchFamily="18" charset="0"/>
                                        </a:rPr>
                                      </m:ctrlPr>
                                    </m:dPr>
                                    <m:e>
                                      <m:r>
                                        <a:rPr lang="en-GB" altLang="zh-CN" sz="2000" b="1" i="1" smtClean="0">
                                          <a:latin typeface="Cambria Math" panose="02040503050406030204" pitchFamily="18" charset="0"/>
                                        </a:rPr>
                                        <m:t>𝑱</m:t>
                                      </m:r>
                                    </m:e>
                                  </m:d>
                                </m:e>
                                <m:sup>
                                  <m:r>
                                    <a:rPr lang="en-GB" altLang="zh-CN" sz="2000" b="1" i="1" smtClean="0">
                                      <a:latin typeface="Cambria Math" panose="02040503050406030204" pitchFamily="18" charset="0"/>
                                    </a:rPr>
                                    <m:t>′</m:t>
                                  </m:r>
                                </m:sup>
                              </m:sSup>
                            </m:e>
                          </m:d>
                          <m:r>
                            <a:rPr lang="en-GB" altLang="zh-CN" sz="2000" b="1" i="1" smtClean="0">
                              <a:latin typeface="Cambria Math" panose="02040503050406030204" pitchFamily="18" charset="0"/>
                            </a:rPr>
                            <m:t>𝒅</m:t>
                          </m:r>
                          <m:sSub>
                            <m:sSubPr>
                              <m:ctrlPr>
                                <a:rPr lang="en-GB" altLang="zh-CN" sz="2000" b="1" i="1" smtClean="0">
                                  <a:latin typeface="Cambria Math" panose="02040503050406030204" pitchFamily="18" charset="0"/>
                                  <a:ea typeface="Cambria Math" panose="02040503050406030204" pitchFamily="18" charset="0"/>
                                </a:rPr>
                              </m:ctrlPr>
                            </m:sSubPr>
                            <m:e>
                              <m:acc>
                                <m:accPr>
                                  <m:chr m:val="̂"/>
                                  <m:ctrlPr>
                                    <a:rPr lang="en-GB" altLang="zh-CN" sz="2000" b="1" i="1" smtClean="0">
                                      <a:latin typeface="Cambria Math" panose="02040503050406030204" pitchFamily="18" charset="0"/>
                                      <a:ea typeface="Cambria Math" panose="02040503050406030204" pitchFamily="18" charset="0"/>
                                    </a:rPr>
                                  </m:ctrlPr>
                                </m:accPr>
                                <m:e>
                                  <m:r>
                                    <a:rPr lang="en-GB" altLang="zh-CN" sz="2000" b="1" i="1" smtClean="0">
                                      <a:latin typeface="Cambria Math" panose="02040503050406030204" pitchFamily="18" charset="0"/>
                                      <a:ea typeface="Cambria Math" panose="02040503050406030204" pitchFamily="18" charset="0"/>
                                    </a:rPr>
                                    <m:t>𝜴</m:t>
                                  </m:r>
                                </m:e>
                              </m:acc>
                            </m:e>
                            <m:sub>
                              <m:r>
                                <a:rPr lang="en-GB" altLang="zh-CN" sz="2000" b="1" i="1" smtClean="0">
                                  <a:latin typeface="Cambria Math" panose="02040503050406030204" pitchFamily="18" charset="0"/>
                                  <a:ea typeface="Cambria Math" panose="02040503050406030204" pitchFamily="18" charset="0"/>
                                </a:rPr>
                                <m:t>𝒆</m:t>
                              </m:r>
                            </m:sub>
                          </m:sSub>
                        </m:e>
                      </m:nary>
                      <m:r>
                        <a:rPr lang="en-GB" altLang="zh-CN" sz="2000" b="1" i="1" smtClean="0">
                          <a:latin typeface="Cambria Math" panose="02040503050406030204" pitchFamily="18" charset="0"/>
                          <a:ea typeface="Cambria Math" panose="02040503050406030204" pitchFamily="18" charset="0"/>
                        </a:rPr>
                        <m:t>.</m:t>
                      </m:r>
                    </m:oMath>
                  </m:oMathPara>
                </a14:m>
                <a:endParaRPr lang="en-GB" altLang="zh-CN" sz="2000" b="1" dirty="0">
                  <a:latin typeface="Times New Roman" panose="02020603050405020304" pitchFamily="18" charset="0"/>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B0BF75A3-DD37-3B10-21A5-6F8AB996687E}"/>
                  </a:ext>
                </a:extLst>
              </p:cNvPr>
              <p:cNvSpPr>
                <a:spLocks noRot="1" noChangeAspect="1" noMove="1" noResize="1" noEditPoints="1" noAdjustHandles="1" noChangeArrowheads="1" noChangeShapeType="1" noTextEdit="1"/>
              </p:cNvSpPr>
              <p:nvPr/>
            </p:nvSpPr>
            <p:spPr>
              <a:xfrm>
                <a:off x="536396" y="1598885"/>
                <a:ext cx="10468490" cy="3924088"/>
              </a:xfrm>
              <a:prstGeom prst="rect">
                <a:avLst/>
              </a:prstGeom>
              <a:blipFill>
                <a:blip r:embed="rId9"/>
                <a:stretch>
                  <a:fillRect l="-485" t="-645" b="-448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386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1EFCAD2-E35E-425E-9700-060B2866FE87}"/>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BAA491DA-74B0-82B7-9346-4CDEF5E9BBEB}"/>
                </a:ext>
              </a:extLst>
            </p:cNvPr>
            <p:cNvPicPr>
              <a:picLocks noChangeAspect="1"/>
            </p:cNvPicPr>
            <p:nvPr/>
          </p:nvPicPr>
          <p:blipFill>
            <a:blip r:embed="rId2"/>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57F1C4EF-84B4-97AB-ECF2-A3CC0DF46964}"/>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0B9E1C1D-B174-A657-64C7-39544A3E2FB8}"/>
                  </a:ext>
                </a:extLst>
              </p:cNvPr>
              <p:cNvPicPr>
                <a:picLocks noChangeAspect="1"/>
              </p:cNvPicPr>
              <p:nvPr/>
            </p:nvPicPr>
            <p:blipFill>
              <a:blip r:embed="rId3"/>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9B24F13A-E5B9-26F3-EC4D-5841067A00BD}"/>
                  </a:ext>
                </a:extLst>
              </p:cNvPr>
              <p:cNvPicPr>
                <a:picLocks noChangeAspect="1"/>
              </p:cNvPicPr>
              <p:nvPr/>
            </p:nvPicPr>
            <p:blipFill>
              <a:blip r:embed="rId4"/>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7BBCC6CB-BB9D-05B7-E2E7-C6652B3990DA}"/>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F145E0E2-8117-8059-9111-5C5547D5A3DE}"/>
                  </a:ext>
                </a:extLst>
              </p:cNvPr>
              <p:cNvSpPr/>
              <p:nvPr/>
            </p:nvSpPr>
            <p:spPr>
              <a:xfrm>
                <a:off x="3723151" y="77324"/>
                <a:ext cx="142218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Related work</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F29C32BD-0D74-1B06-C9A3-5B3F4EEF9024}"/>
                  </a:ext>
                </a:extLst>
              </p:cNvPr>
              <p:cNvSpPr/>
              <p:nvPr/>
            </p:nvSpPr>
            <p:spPr>
              <a:xfrm>
                <a:off x="5056347" y="71659"/>
                <a:ext cx="1428596"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Methodology</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89418CF8-7240-B55A-F758-E9C8326DDAED}"/>
                  </a:ext>
                </a:extLst>
              </p:cNvPr>
              <p:cNvSpPr/>
              <p:nvPr/>
            </p:nvSpPr>
            <p:spPr>
              <a:xfrm>
                <a:off x="6456570" y="77324"/>
                <a:ext cx="864339"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255BF29F-9737-2842-161D-A564D317474F}"/>
                  </a:ext>
                </a:extLst>
              </p:cNvPr>
              <p:cNvSpPr/>
              <p:nvPr/>
            </p:nvSpPr>
            <p:spPr>
              <a:xfrm>
                <a:off x="7284966" y="88475"/>
                <a:ext cx="1326004" cy="369332"/>
              </a:xfrm>
              <a:prstGeom prst="rect">
                <a:avLst/>
              </a:prstGeom>
            </p:spPr>
            <p:txBody>
              <a:bodyPr wrap="none">
                <a:spAutoFit/>
              </a:bodyPr>
              <a:lstStyle/>
              <a:p>
                <a:pPr algn="ctr"/>
                <a:r>
                  <a:rPr kumimoji="1" lang="nl-NL"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14" name="组合 13">
            <a:extLst>
              <a:ext uri="{FF2B5EF4-FFF2-40B4-BE49-F238E27FC236}">
                <a16:creationId xmlns:a16="http://schemas.microsoft.com/office/drawing/2014/main" id="{621DEE48-A2FB-4B96-A48D-1305942112FF}"/>
              </a:ext>
            </a:extLst>
          </p:cNvPr>
          <p:cNvGrpSpPr/>
          <p:nvPr/>
        </p:nvGrpSpPr>
        <p:grpSpPr>
          <a:xfrm>
            <a:off x="-18685" y="6467061"/>
            <a:ext cx="12210685" cy="412441"/>
            <a:chOff x="-18685" y="6467061"/>
            <a:chExt cx="12210685" cy="412441"/>
          </a:xfrm>
        </p:grpSpPr>
        <p:pic>
          <p:nvPicPr>
            <p:cNvPr id="15" name="图片 14">
              <a:extLst>
                <a:ext uri="{FF2B5EF4-FFF2-40B4-BE49-F238E27FC236}">
                  <a16:creationId xmlns:a16="http://schemas.microsoft.com/office/drawing/2014/main" id="{C8F24D5D-5E3E-8ECC-B301-0AA069984957}"/>
                </a:ext>
              </a:extLst>
            </p:cNvPr>
            <p:cNvPicPr>
              <a:picLocks noChangeAspect="1"/>
            </p:cNvPicPr>
            <p:nvPr/>
          </p:nvPicPr>
          <p:blipFill>
            <a:blip r:embed="rId5"/>
            <a:stretch>
              <a:fillRect/>
            </a:stretch>
          </p:blipFill>
          <p:spPr>
            <a:xfrm>
              <a:off x="6096000" y="6467061"/>
              <a:ext cx="6096000" cy="412441"/>
            </a:xfrm>
            <a:prstGeom prst="rect">
              <a:avLst/>
            </a:prstGeom>
          </p:spPr>
        </p:pic>
        <p:pic>
          <p:nvPicPr>
            <p:cNvPr id="16" name="图片 15">
              <a:extLst>
                <a:ext uri="{FF2B5EF4-FFF2-40B4-BE49-F238E27FC236}">
                  <a16:creationId xmlns:a16="http://schemas.microsoft.com/office/drawing/2014/main" id="{89FBC6DF-FCEC-C55A-D3C3-BC07DE7BE043}"/>
                </a:ext>
              </a:extLst>
            </p:cNvPr>
            <p:cNvPicPr>
              <a:picLocks noChangeAspect="1"/>
            </p:cNvPicPr>
            <p:nvPr/>
          </p:nvPicPr>
          <p:blipFill>
            <a:blip r:embed="rId3"/>
            <a:stretch>
              <a:fillRect/>
            </a:stretch>
          </p:blipFill>
          <p:spPr>
            <a:xfrm>
              <a:off x="-18685" y="6467061"/>
              <a:ext cx="6114683" cy="412441"/>
            </a:xfrm>
            <a:prstGeom prst="rect">
              <a:avLst/>
            </a:prstGeom>
          </p:spPr>
        </p:pic>
        <p:sp>
          <p:nvSpPr>
            <p:cNvPr id="17" name="文本框 16">
              <a:extLst>
                <a:ext uri="{FF2B5EF4-FFF2-40B4-BE49-F238E27FC236}">
                  <a16:creationId xmlns:a16="http://schemas.microsoft.com/office/drawing/2014/main" id="{2BF883B2-0B14-C6DE-2161-E82A53C202D7}"/>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18" name="文本框 17">
              <a:extLst>
                <a:ext uri="{FF2B5EF4-FFF2-40B4-BE49-F238E27FC236}">
                  <a16:creationId xmlns:a16="http://schemas.microsoft.com/office/drawing/2014/main" id="{9AE48756-C01E-0905-21E6-5551BB5F1C63}"/>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ACFF0402-CEE4-B00B-FE8B-7566F068AA8F}"/>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2</a:t>
                  </a:r>
                  <a:r>
                    <a:rPr kumimoji="1" lang="en-US" altLang="zh-CN" sz="1600" dirty="0">
                      <a:solidFill>
                        <a:schemeClr val="bg1"/>
                      </a:solidFill>
                      <a:latin typeface="Times New Roman" panose="02020603050405020304" pitchFamily="18" charset="0"/>
                      <a:cs typeface="Times New Roman" panose="02020603050405020304" pitchFamily="18" charset="0"/>
                    </a:rPr>
                    <a:t>1</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19" name="文本框 18">
                  <a:extLst>
                    <a:ext uri="{FF2B5EF4-FFF2-40B4-BE49-F238E27FC236}">
                      <a16:creationId xmlns:a16="http://schemas.microsoft.com/office/drawing/2014/main" id="{ACFF0402-CEE4-B00B-FE8B-7566F068AA8F}"/>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6"/>
                  <a:stretch>
                    <a:fillRect l="-217" t="-3571" b="-17857"/>
                  </a:stretch>
                </a:blipFill>
              </p:spPr>
              <p:txBody>
                <a:bodyPr/>
                <a:lstStyle/>
                <a:p>
                  <a:r>
                    <a:rPr lang="zh-CN" altLang="en-US">
                      <a:noFill/>
                    </a:rPr>
                    <a:t> </a:t>
                  </a:r>
                </a:p>
              </p:txBody>
            </p:sp>
          </mc:Fallback>
        </mc:AlternateContent>
      </p:grpSp>
      <p:sp>
        <p:nvSpPr>
          <p:cNvPr id="20" name="文本框 19">
            <a:extLst>
              <a:ext uri="{FF2B5EF4-FFF2-40B4-BE49-F238E27FC236}">
                <a16:creationId xmlns:a16="http://schemas.microsoft.com/office/drawing/2014/main" id="{CAEAEFEE-D842-0930-58B5-B1A960F0AFAA}"/>
              </a:ext>
            </a:extLst>
          </p:cNvPr>
          <p:cNvSpPr txBox="1"/>
          <p:nvPr/>
        </p:nvSpPr>
        <p:spPr>
          <a:xfrm>
            <a:off x="698196" y="1403406"/>
            <a:ext cx="10144898" cy="4269887"/>
          </a:xfrm>
          <a:prstGeom prst="rect">
            <a:avLst/>
          </a:prstGeom>
          <a:noFill/>
        </p:spPr>
        <p:txBody>
          <a:bodyPr wrap="square" rtlCol="0">
            <a:spAutoFit/>
          </a:bodyPr>
          <a:lstStyle/>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Introduction</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Related work</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Methodology</a:t>
            </a:r>
          </a:p>
          <a:p>
            <a:pPr>
              <a:lnSpc>
                <a:spcPct val="200000"/>
              </a:lnSpc>
            </a:pPr>
            <a:r>
              <a:rPr lang="en-GB" sz="2800" dirty="0">
                <a:solidFill>
                  <a:schemeClr val="accent1">
                    <a:lumMod val="75000"/>
                  </a:schemeClr>
                </a:solidFill>
                <a:latin typeface="Times New Roman" panose="02020603050405020304" pitchFamily="18" charset="0"/>
                <a:cs typeface="Times New Roman" panose="02020603050405020304" pitchFamily="18" charset="0"/>
              </a:rPr>
              <a:t>Experimental results and comparisons</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Conclusions and future work</a:t>
            </a:r>
          </a:p>
        </p:txBody>
      </p:sp>
      <p:grpSp>
        <p:nvGrpSpPr>
          <p:cNvPr id="21" name="组合 20">
            <a:extLst>
              <a:ext uri="{FF2B5EF4-FFF2-40B4-BE49-F238E27FC236}">
                <a16:creationId xmlns:a16="http://schemas.microsoft.com/office/drawing/2014/main" id="{B569DADB-FEF8-2ECD-3202-5353C1ABF8B4}"/>
              </a:ext>
            </a:extLst>
          </p:cNvPr>
          <p:cNvGrpSpPr/>
          <p:nvPr/>
        </p:nvGrpSpPr>
        <p:grpSpPr>
          <a:xfrm>
            <a:off x="-18686" y="534950"/>
            <a:ext cx="12210685" cy="517835"/>
            <a:chOff x="-18686" y="534950"/>
            <a:chExt cx="12210685" cy="517835"/>
          </a:xfrm>
        </p:grpSpPr>
        <p:pic>
          <p:nvPicPr>
            <p:cNvPr id="22" name="图片 21">
              <a:extLst>
                <a:ext uri="{FF2B5EF4-FFF2-40B4-BE49-F238E27FC236}">
                  <a16:creationId xmlns:a16="http://schemas.microsoft.com/office/drawing/2014/main" id="{EEFBE0BC-711D-EEB5-EBCD-0B54CF9D6D3D}"/>
                </a:ext>
              </a:extLst>
            </p:cNvPr>
            <p:cNvPicPr>
              <a:picLocks noChangeAspect="1"/>
            </p:cNvPicPr>
            <p:nvPr/>
          </p:nvPicPr>
          <p:blipFill>
            <a:blip r:embed="rId7"/>
            <a:stretch>
              <a:fillRect/>
            </a:stretch>
          </p:blipFill>
          <p:spPr>
            <a:xfrm>
              <a:off x="-18686" y="534950"/>
              <a:ext cx="12210685" cy="517835"/>
            </a:xfrm>
            <a:prstGeom prst="rect">
              <a:avLst/>
            </a:prstGeom>
          </p:spPr>
        </p:pic>
        <p:sp>
          <p:nvSpPr>
            <p:cNvPr id="23" name="文本框 22">
              <a:extLst>
                <a:ext uri="{FF2B5EF4-FFF2-40B4-BE49-F238E27FC236}">
                  <a16:creationId xmlns:a16="http://schemas.microsoft.com/office/drawing/2014/main" id="{BE4E1575-8D5F-4D77-0887-27B2EAFF8113}"/>
                </a:ext>
              </a:extLst>
            </p:cNvPr>
            <p:cNvSpPr txBox="1"/>
            <p:nvPr/>
          </p:nvSpPr>
          <p:spPr>
            <a:xfrm>
              <a:off x="353838" y="576913"/>
              <a:ext cx="4106951"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Catalogue</a:t>
              </a:r>
            </a:p>
          </p:txBody>
        </p:sp>
      </p:grpSp>
    </p:spTree>
    <p:extLst>
      <p:ext uri="{BB962C8B-B14F-4D97-AF65-F5344CB8AC3E}">
        <p14:creationId xmlns:p14="http://schemas.microsoft.com/office/powerpoint/2010/main" val="20634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22</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0258D4BF-FCDF-0F23-27E4-E29131CEB543}"/>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D9C1B528-DF56-AA35-D812-4D529F121998}"/>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BAF1CB44-B907-FFCC-DD20-760F9A1020E5}"/>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Toy problem: the square case</a:t>
              </a: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F1B5B46-8B96-E8E1-8D49-64AF93C56686}"/>
                  </a:ext>
                </a:extLst>
              </p:cNvPr>
              <p:cNvSpPr txBox="1"/>
              <p:nvPr/>
            </p:nvSpPr>
            <p:spPr>
              <a:xfrm>
                <a:off x="595745" y="1448439"/>
                <a:ext cx="11140984" cy="1091646"/>
              </a:xfrm>
              <a:prstGeom prst="rect">
                <a:avLst/>
              </a:prstGeom>
              <a:noFill/>
            </p:spPr>
            <p:txBody>
              <a:bodyPr wrap="square" rtlCol="0">
                <a:spAutoFit/>
              </a:bodyPr>
              <a:lstStyle/>
              <a:p>
                <a:pPr marL="285750" indent="-285750">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Consider Poisson’s equation over </a:t>
                </a:r>
                <a14:m>
                  <m:oMath xmlns:m="http://schemas.openxmlformats.org/officeDocument/2006/math">
                    <m:r>
                      <m:rPr>
                        <m:sty m:val="p"/>
                      </m:rPr>
                      <a:rPr kumimoji="1" lang="en-GB" altLang="zh-CN" sz="2000" i="1" smtClean="0">
                        <a:latin typeface="Cambria Math" panose="02040503050406030204" pitchFamily="18" charset="0"/>
                        <a:ea typeface="Cambria Math" panose="02040503050406030204" pitchFamily="18" charset="0"/>
                      </a:rPr>
                      <m:t>Ω</m:t>
                    </m:r>
                    <m:r>
                      <a:rPr kumimoji="1" lang="en-GB" altLang="zh-CN" sz="2000" b="0" i="1" smtClean="0">
                        <a:latin typeface="Cambria Math" panose="02040503050406030204" pitchFamily="18" charset="0"/>
                        <a:ea typeface="Cambria Math" panose="02040503050406030204" pitchFamily="18" charset="0"/>
                      </a:rPr>
                      <m:t>=</m:t>
                    </m:r>
                    <m:sSup>
                      <m:sSupPr>
                        <m:ctrlPr>
                          <a:rPr kumimoji="1" lang="en-GB" altLang="zh-CN" sz="2000" b="0" i="1" smtClean="0">
                            <a:latin typeface="Cambria Math" panose="02040503050406030204" pitchFamily="18" charset="0"/>
                            <a:ea typeface="Cambria Math" panose="02040503050406030204" pitchFamily="18" charset="0"/>
                          </a:rPr>
                        </m:ctrlPr>
                      </m:sSupPr>
                      <m:e>
                        <m:d>
                          <m:dPr>
                            <m:begChr m:val="["/>
                            <m:endChr m:val="]"/>
                            <m:ctrlPr>
                              <a:rPr kumimoji="1" lang="en-GB" altLang="zh-CN" sz="2000" b="0" i="1" smtClean="0">
                                <a:latin typeface="Cambria Math" panose="02040503050406030204" pitchFamily="18" charset="0"/>
                                <a:ea typeface="Cambria Math" panose="02040503050406030204" pitchFamily="18" charset="0"/>
                              </a:rPr>
                            </m:ctrlPr>
                          </m:dPr>
                          <m:e>
                            <m:r>
                              <a:rPr kumimoji="1" lang="en-GB" altLang="zh-CN" sz="2000" b="0" i="1" smtClean="0">
                                <a:latin typeface="Cambria Math" panose="02040503050406030204" pitchFamily="18" charset="0"/>
                                <a:ea typeface="Cambria Math" panose="02040503050406030204" pitchFamily="18" charset="0"/>
                              </a:rPr>
                              <m:t>0,1</m:t>
                            </m:r>
                          </m:e>
                        </m:d>
                      </m:e>
                      <m:sup>
                        <m:r>
                          <a:rPr kumimoji="1" lang="en-GB" altLang="zh-CN" sz="2000" b="0" i="1" smtClean="0">
                            <a:latin typeface="Cambria Math" panose="02040503050406030204" pitchFamily="18" charset="0"/>
                            <a:ea typeface="Cambria Math" panose="02040503050406030204" pitchFamily="18" charset="0"/>
                          </a:rPr>
                          <m:t>2</m:t>
                        </m:r>
                      </m:sup>
                    </m:sSup>
                  </m:oMath>
                </a14:m>
                <a:r>
                  <a:rPr kumimoji="1" lang="en-GB" altLang="zh-CN" sz="2000" dirty="0">
                    <a:latin typeface="Times New Roman" panose="02020603050405020304" pitchFamily="18" charset="0"/>
                    <a:cs typeface="Times New Roman" panose="02020603050405020304" pitchFamily="18" charset="0"/>
                  </a:rPr>
                  <a:t> with the following exact solution</a:t>
                </a:r>
              </a:p>
              <a:p>
                <a:pPr>
                  <a:buClr>
                    <a:srgbClr val="0765B6"/>
                  </a:buClr>
                </a:pPr>
                <a14:m>
                  <m:oMathPara xmlns:m="http://schemas.openxmlformats.org/officeDocument/2006/math">
                    <m:oMathParaPr>
                      <m:jc m:val="centerGroup"/>
                    </m:oMathParaPr>
                    <m:oMath xmlns:m="http://schemas.openxmlformats.org/officeDocument/2006/math">
                      <m:r>
                        <a:rPr kumimoji="1" lang="en-GB" altLang="zh-CN" sz="2000" b="0" i="1" smtClean="0">
                          <a:latin typeface="Cambria Math" panose="02040503050406030204" pitchFamily="18" charset="0"/>
                        </a:rPr>
                        <m:t>𝑢</m:t>
                      </m:r>
                      <m:d>
                        <m:dPr>
                          <m:ctrlPr>
                            <a:rPr kumimoji="1" lang="en-GB" altLang="zh-CN" sz="2000" b="0" i="1" smtClean="0">
                              <a:latin typeface="Cambria Math" panose="02040503050406030204" pitchFamily="18" charset="0"/>
                            </a:rPr>
                          </m:ctrlPr>
                        </m:dPr>
                        <m:e>
                          <m:r>
                            <a:rPr kumimoji="1" lang="en-GB" altLang="zh-CN" sz="2000" b="1" i="1" smtClean="0">
                              <a:latin typeface="Cambria Math" panose="02040503050406030204" pitchFamily="18" charset="0"/>
                            </a:rPr>
                            <m:t>𝒙</m:t>
                          </m:r>
                        </m:e>
                      </m:d>
                      <m:r>
                        <a:rPr kumimoji="1" lang="en-GB" altLang="zh-CN" sz="2000" b="0" i="1" smtClean="0">
                          <a:latin typeface="Cambria Math" panose="02040503050406030204" pitchFamily="18" charset="0"/>
                        </a:rPr>
                        <m:t>=</m:t>
                      </m:r>
                      <m:func>
                        <m:funcPr>
                          <m:ctrlPr>
                            <a:rPr kumimoji="1" lang="en-GB" altLang="zh-CN" sz="2000" b="0" i="1" smtClean="0">
                              <a:latin typeface="Cambria Math" panose="02040503050406030204" pitchFamily="18" charset="0"/>
                            </a:rPr>
                          </m:ctrlPr>
                        </m:funcPr>
                        <m:fName>
                          <m:r>
                            <m:rPr>
                              <m:sty m:val="p"/>
                            </m:rPr>
                            <a:rPr kumimoji="1" lang="en-GB" altLang="zh-CN" sz="2000" b="0" i="0" smtClean="0">
                              <a:latin typeface="Cambria Math" panose="02040503050406030204" pitchFamily="18" charset="0"/>
                            </a:rPr>
                            <m:t>tanh</m:t>
                          </m:r>
                        </m:fName>
                        <m:e>
                          <m:d>
                            <m:dPr>
                              <m:ctrlPr>
                                <a:rPr kumimoji="1" lang="en-GB" altLang="zh-CN" sz="2000" b="0" i="1" smtClean="0">
                                  <a:latin typeface="Cambria Math" panose="02040503050406030204" pitchFamily="18" charset="0"/>
                                </a:rPr>
                              </m:ctrlPr>
                            </m:dPr>
                            <m:e>
                              <m:f>
                                <m:fPr>
                                  <m:ctrlPr>
                                    <a:rPr kumimoji="1" lang="en-GB" altLang="zh-CN" sz="2000" b="0" i="1" smtClean="0">
                                      <a:latin typeface="Cambria Math" panose="02040503050406030204" pitchFamily="18" charset="0"/>
                                    </a:rPr>
                                  </m:ctrlPr>
                                </m:fPr>
                                <m:num>
                                  <m:r>
                                    <a:rPr kumimoji="1" lang="en-GB" altLang="zh-CN" sz="2000" b="0" i="1" smtClean="0">
                                      <a:latin typeface="Cambria Math" panose="02040503050406030204" pitchFamily="18" charset="0"/>
                                    </a:rPr>
                                    <m:t>0.25−</m:t>
                                  </m:r>
                                  <m:rad>
                                    <m:radPr>
                                      <m:degHide m:val="on"/>
                                      <m:ctrlPr>
                                        <a:rPr kumimoji="1" lang="en-GB" altLang="zh-CN" sz="2000" b="0" i="1" smtClean="0">
                                          <a:latin typeface="Cambria Math" panose="02040503050406030204" pitchFamily="18" charset="0"/>
                                        </a:rPr>
                                      </m:ctrlPr>
                                    </m:radPr>
                                    <m:deg/>
                                    <m:e>
                                      <m:sSup>
                                        <m:sSupPr>
                                          <m:ctrlPr>
                                            <a:rPr kumimoji="1" lang="en-GB" altLang="zh-CN" sz="2000" b="0" i="1" smtClean="0">
                                              <a:latin typeface="Cambria Math" panose="02040503050406030204" pitchFamily="18" charset="0"/>
                                            </a:rPr>
                                          </m:ctrlPr>
                                        </m:sSupPr>
                                        <m:e>
                                          <m:d>
                                            <m:dPr>
                                              <m:ctrlPr>
                                                <a:rPr kumimoji="1" lang="en-GB" altLang="zh-CN" sz="2000" i="1">
                                                  <a:latin typeface="Cambria Math" panose="02040503050406030204" pitchFamily="18" charset="0"/>
                                                </a:rPr>
                                              </m:ctrlPr>
                                            </m:dPr>
                                            <m:e>
                                              <m:r>
                                                <a:rPr kumimoji="1" lang="en-GB" altLang="zh-CN" sz="2000" i="1">
                                                  <a:latin typeface="Cambria Math" panose="02040503050406030204" pitchFamily="18" charset="0"/>
                                                </a:rPr>
                                                <m:t>𝑥</m:t>
                                              </m:r>
                                              <m:r>
                                                <a:rPr kumimoji="1" lang="en-GB" altLang="zh-CN" sz="2000" i="1">
                                                  <a:latin typeface="Cambria Math" panose="02040503050406030204" pitchFamily="18" charset="0"/>
                                                </a:rPr>
                                                <m:t>−0.5</m:t>
                                              </m:r>
                                            </m:e>
                                          </m:d>
                                        </m:e>
                                        <m:sup>
                                          <m:r>
                                            <a:rPr kumimoji="1" lang="en-GB" altLang="zh-CN" sz="2000" b="0" i="1" smtClean="0">
                                              <a:latin typeface="Cambria Math" panose="02040503050406030204" pitchFamily="18" charset="0"/>
                                            </a:rPr>
                                            <m:t>2</m:t>
                                          </m:r>
                                        </m:sup>
                                      </m:sSup>
                                      <m:r>
                                        <a:rPr kumimoji="1" lang="en-GB" altLang="zh-CN" sz="2000" b="0" i="1" smtClean="0">
                                          <a:latin typeface="Cambria Math" panose="02040503050406030204" pitchFamily="18" charset="0"/>
                                        </a:rPr>
                                        <m:t>+</m:t>
                                      </m:r>
                                      <m:sSup>
                                        <m:sSupPr>
                                          <m:ctrlPr>
                                            <a:rPr kumimoji="1" lang="en-GB" altLang="zh-CN" sz="2000" i="1">
                                              <a:latin typeface="Cambria Math" panose="02040503050406030204" pitchFamily="18" charset="0"/>
                                            </a:rPr>
                                          </m:ctrlPr>
                                        </m:sSupPr>
                                        <m:e>
                                          <m:d>
                                            <m:dPr>
                                              <m:ctrlPr>
                                                <a:rPr kumimoji="1" lang="en-GB" altLang="zh-CN" sz="2000" i="1">
                                                  <a:latin typeface="Cambria Math" panose="02040503050406030204" pitchFamily="18" charset="0"/>
                                                </a:rPr>
                                              </m:ctrlPr>
                                            </m:dPr>
                                            <m:e>
                                              <m:r>
                                                <a:rPr kumimoji="1" lang="en-GB" altLang="zh-CN" sz="2000" b="0" i="1" smtClean="0">
                                                  <a:latin typeface="Cambria Math" panose="02040503050406030204" pitchFamily="18" charset="0"/>
                                                </a:rPr>
                                                <m:t>𝑦</m:t>
                                              </m:r>
                                              <m:r>
                                                <a:rPr kumimoji="1" lang="en-GB" altLang="zh-CN" sz="2000" i="1">
                                                  <a:latin typeface="Cambria Math" panose="02040503050406030204" pitchFamily="18" charset="0"/>
                                                </a:rPr>
                                                <m:t>−0.5</m:t>
                                              </m:r>
                                            </m:e>
                                          </m:d>
                                        </m:e>
                                        <m:sup>
                                          <m:r>
                                            <a:rPr kumimoji="1" lang="en-GB" altLang="zh-CN" sz="2000" i="1">
                                              <a:latin typeface="Cambria Math" panose="02040503050406030204" pitchFamily="18" charset="0"/>
                                            </a:rPr>
                                            <m:t>2</m:t>
                                          </m:r>
                                        </m:sup>
                                      </m:sSup>
                                    </m:e>
                                  </m:rad>
                                </m:num>
                                <m:den>
                                  <m:r>
                                    <a:rPr kumimoji="1" lang="en-GB" altLang="zh-CN" sz="2000" b="0" i="1" smtClean="0">
                                      <a:latin typeface="Cambria Math" panose="02040503050406030204" pitchFamily="18" charset="0"/>
                                    </a:rPr>
                                    <m:t>0.05</m:t>
                                  </m:r>
                                </m:den>
                              </m:f>
                            </m:e>
                          </m:d>
                        </m:e>
                      </m:func>
                      <m:r>
                        <a:rPr kumimoji="1" lang="en-GB" altLang="zh-CN" sz="2000" b="0" i="1" smtClean="0">
                          <a:latin typeface="Cambria Math" panose="02040503050406030204" pitchFamily="18" charset="0"/>
                        </a:rPr>
                        <m:t>+1.</m:t>
                      </m:r>
                    </m:oMath>
                  </m:oMathPara>
                </a14:m>
                <a:endParaRPr kumimoji="1" lang="en-GB" altLang="zh-CN" sz="2000"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5F1B5B46-8B96-E8E1-8D49-64AF93C56686}"/>
                  </a:ext>
                </a:extLst>
              </p:cNvPr>
              <p:cNvSpPr txBox="1">
                <a:spLocks noRot="1" noChangeAspect="1" noMove="1" noResize="1" noEditPoints="1" noAdjustHandles="1" noChangeArrowheads="1" noChangeShapeType="1" noTextEdit="1"/>
              </p:cNvSpPr>
              <p:nvPr/>
            </p:nvSpPr>
            <p:spPr>
              <a:xfrm>
                <a:off x="595745" y="1448439"/>
                <a:ext cx="11140984" cy="1091646"/>
              </a:xfrm>
              <a:prstGeom prst="rect">
                <a:avLst/>
              </a:prstGeom>
              <a:blipFill>
                <a:blip r:embed="rId9"/>
                <a:stretch>
                  <a:fillRect l="-569" t="-3448" b="-2299"/>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E6671838-0A65-63CE-C608-D0E11550E614}"/>
              </a:ext>
            </a:extLst>
          </p:cNvPr>
          <p:cNvPicPr>
            <a:picLocks noChangeAspect="1"/>
          </p:cNvPicPr>
          <p:nvPr/>
        </p:nvPicPr>
        <p:blipFill>
          <a:blip r:embed="rId10"/>
          <a:stretch>
            <a:fillRect/>
          </a:stretch>
        </p:blipFill>
        <p:spPr>
          <a:xfrm>
            <a:off x="9631095" y="2935739"/>
            <a:ext cx="2371335" cy="2945349"/>
          </a:xfrm>
          <a:prstGeom prst="rect">
            <a:avLst/>
          </a:prstGeom>
        </p:spPr>
      </p:pic>
      <p:pic>
        <p:nvPicPr>
          <p:cNvPr id="14" name="图片 13">
            <a:extLst>
              <a:ext uri="{FF2B5EF4-FFF2-40B4-BE49-F238E27FC236}">
                <a16:creationId xmlns:a16="http://schemas.microsoft.com/office/drawing/2014/main" id="{E7C786D1-29F2-10CA-3D03-3366AB8613E7}"/>
              </a:ext>
            </a:extLst>
          </p:cNvPr>
          <p:cNvPicPr>
            <a:picLocks noChangeAspect="1"/>
          </p:cNvPicPr>
          <p:nvPr/>
        </p:nvPicPr>
        <p:blipFill>
          <a:blip r:embed="rId11"/>
          <a:stretch>
            <a:fillRect/>
          </a:stretch>
        </p:blipFill>
        <p:spPr>
          <a:xfrm>
            <a:off x="595745" y="2935739"/>
            <a:ext cx="8700642" cy="2815844"/>
          </a:xfrm>
          <a:prstGeom prst="rect">
            <a:avLst/>
          </a:prstGeom>
        </p:spPr>
      </p:pic>
    </p:spTree>
    <p:extLst>
      <p:ext uri="{BB962C8B-B14F-4D97-AF65-F5344CB8AC3E}">
        <p14:creationId xmlns:p14="http://schemas.microsoft.com/office/powerpoint/2010/main" val="168699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23</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2F8B3D16-4B9F-C333-2440-985C90EC193D}"/>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B700164D-6FE8-7977-FF88-18A703E170D4}"/>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4FFB9D29-6AE2-0DF2-3FDA-D3D2C888248C}"/>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Toy problem: the square case – cont’d</a:t>
              </a:r>
            </a:p>
          </p:txBody>
        </p:sp>
      </p:grpSp>
      <p:grpSp>
        <p:nvGrpSpPr>
          <p:cNvPr id="58" name="组合 57">
            <a:extLst>
              <a:ext uri="{FF2B5EF4-FFF2-40B4-BE49-F238E27FC236}">
                <a16:creationId xmlns:a16="http://schemas.microsoft.com/office/drawing/2014/main" id="{825F4E7C-6E42-24B9-24E7-1C6AF0F9B686}"/>
              </a:ext>
            </a:extLst>
          </p:cNvPr>
          <p:cNvGrpSpPr/>
          <p:nvPr/>
        </p:nvGrpSpPr>
        <p:grpSpPr>
          <a:xfrm>
            <a:off x="559960" y="1184418"/>
            <a:ext cx="11138417" cy="5276121"/>
            <a:chOff x="559960" y="1242293"/>
            <a:chExt cx="11138417" cy="5276121"/>
          </a:xfrm>
        </p:grpSpPr>
        <p:pic>
          <p:nvPicPr>
            <p:cNvPr id="50" name="图片 49">
              <a:extLst>
                <a:ext uri="{FF2B5EF4-FFF2-40B4-BE49-F238E27FC236}">
                  <a16:creationId xmlns:a16="http://schemas.microsoft.com/office/drawing/2014/main" id="{474CA044-69AA-5F88-6F96-8A4B54C2E825}"/>
                </a:ext>
              </a:extLst>
            </p:cNvPr>
            <p:cNvPicPr>
              <a:picLocks noChangeAspect="1"/>
            </p:cNvPicPr>
            <p:nvPr/>
          </p:nvPicPr>
          <p:blipFill>
            <a:blip r:embed="rId9"/>
            <a:stretch>
              <a:fillRect/>
            </a:stretch>
          </p:blipFill>
          <p:spPr>
            <a:xfrm>
              <a:off x="9538377" y="3591801"/>
              <a:ext cx="2160000" cy="2160000"/>
            </a:xfrm>
            <a:prstGeom prst="rect">
              <a:avLst/>
            </a:prstGeom>
          </p:spPr>
        </p:pic>
        <p:pic>
          <p:nvPicPr>
            <p:cNvPr id="38" name="图片 37">
              <a:extLst>
                <a:ext uri="{FF2B5EF4-FFF2-40B4-BE49-F238E27FC236}">
                  <a16:creationId xmlns:a16="http://schemas.microsoft.com/office/drawing/2014/main" id="{62A97491-A71B-A4AE-DA9C-D12946D2105F}"/>
                </a:ext>
              </a:extLst>
            </p:cNvPr>
            <p:cNvPicPr>
              <a:picLocks noChangeAspect="1"/>
            </p:cNvPicPr>
            <p:nvPr/>
          </p:nvPicPr>
          <p:blipFill>
            <a:blip r:embed="rId10"/>
            <a:stretch>
              <a:fillRect/>
            </a:stretch>
          </p:blipFill>
          <p:spPr>
            <a:xfrm>
              <a:off x="559960" y="3591801"/>
              <a:ext cx="2654989" cy="2156400"/>
            </a:xfrm>
            <a:prstGeom prst="rect">
              <a:avLst/>
            </a:prstGeom>
          </p:spPr>
        </p:pic>
        <p:pic>
          <p:nvPicPr>
            <p:cNvPr id="40" name="图片 39">
              <a:extLst>
                <a:ext uri="{FF2B5EF4-FFF2-40B4-BE49-F238E27FC236}">
                  <a16:creationId xmlns:a16="http://schemas.microsoft.com/office/drawing/2014/main" id="{310E80A2-78F9-959C-E0D1-6AE682196BF1}"/>
                </a:ext>
              </a:extLst>
            </p:cNvPr>
            <p:cNvPicPr>
              <a:picLocks noChangeAspect="1"/>
            </p:cNvPicPr>
            <p:nvPr/>
          </p:nvPicPr>
          <p:blipFill>
            <a:blip r:embed="rId11"/>
            <a:stretch>
              <a:fillRect/>
            </a:stretch>
          </p:blipFill>
          <p:spPr>
            <a:xfrm>
              <a:off x="559960" y="1242293"/>
              <a:ext cx="2147550" cy="2160000"/>
            </a:xfrm>
            <a:prstGeom prst="rect">
              <a:avLst/>
            </a:prstGeom>
          </p:spPr>
        </p:pic>
        <p:pic>
          <p:nvPicPr>
            <p:cNvPr id="42" name="图片 41">
              <a:extLst>
                <a:ext uri="{FF2B5EF4-FFF2-40B4-BE49-F238E27FC236}">
                  <a16:creationId xmlns:a16="http://schemas.microsoft.com/office/drawing/2014/main" id="{DB2AE7DE-CFCA-C22A-C6D6-EAEA76692A7B}"/>
                </a:ext>
              </a:extLst>
            </p:cNvPr>
            <p:cNvPicPr>
              <a:picLocks noChangeAspect="1"/>
            </p:cNvPicPr>
            <p:nvPr/>
          </p:nvPicPr>
          <p:blipFill>
            <a:blip r:embed="rId12"/>
            <a:stretch>
              <a:fillRect/>
            </a:stretch>
          </p:blipFill>
          <p:spPr>
            <a:xfrm>
              <a:off x="3532016" y="3591801"/>
              <a:ext cx="2166225" cy="2160000"/>
            </a:xfrm>
            <a:prstGeom prst="rect">
              <a:avLst/>
            </a:prstGeom>
          </p:spPr>
        </p:pic>
        <p:pic>
          <p:nvPicPr>
            <p:cNvPr id="44" name="图片 43">
              <a:extLst>
                <a:ext uri="{FF2B5EF4-FFF2-40B4-BE49-F238E27FC236}">
                  <a16:creationId xmlns:a16="http://schemas.microsoft.com/office/drawing/2014/main" id="{0A46F911-7129-9EA2-821B-E8F7E03FB9D7}"/>
                </a:ext>
              </a:extLst>
            </p:cNvPr>
            <p:cNvPicPr>
              <a:picLocks noChangeAspect="1"/>
            </p:cNvPicPr>
            <p:nvPr/>
          </p:nvPicPr>
          <p:blipFill>
            <a:blip r:embed="rId13"/>
            <a:stretch>
              <a:fillRect/>
            </a:stretch>
          </p:blipFill>
          <p:spPr>
            <a:xfrm>
              <a:off x="3538241" y="1242293"/>
              <a:ext cx="2160000" cy="2160000"/>
            </a:xfrm>
            <a:prstGeom prst="rect">
              <a:avLst/>
            </a:prstGeom>
          </p:spPr>
        </p:pic>
        <p:pic>
          <p:nvPicPr>
            <p:cNvPr id="46" name="图片 45">
              <a:extLst>
                <a:ext uri="{FF2B5EF4-FFF2-40B4-BE49-F238E27FC236}">
                  <a16:creationId xmlns:a16="http://schemas.microsoft.com/office/drawing/2014/main" id="{6A8A1C48-4D50-E8C8-4B1F-4BCA0FF94B9F}"/>
                </a:ext>
              </a:extLst>
            </p:cNvPr>
            <p:cNvPicPr>
              <a:picLocks noChangeAspect="1"/>
            </p:cNvPicPr>
            <p:nvPr/>
          </p:nvPicPr>
          <p:blipFill>
            <a:blip r:embed="rId14"/>
            <a:stretch>
              <a:fillRect/>
            </a:stretch>
          </p:blipFill>
          <p:spPr>
            <a:xfrm>
              <a:off x="6528972" y="3591801"/>
              <a:ext cx="2178674" cy="2160000"/>
            </a:xfrm>
            <a:prstGeom prst="rect">
              <a:avLst/>
            </a:prstGeom>
          </p:spPr>
        </p:pic>
        <p:pic>
          <p:nvPicPr>
            <p:cNvPr id="48" name="图片 47">
              <a:extLst>
                <a:ext uri="{FF2B5EF4-FFF2-40B4-BE49-F238E27FC236}">
                  <a16:creationId xmlns:a16="http://schemas.microsoft.com/office/drawing/2014/main" id="{97C619DE-6E77-664B-E3AC-A97EA0EA1670}"/>
                </a:ext>
              </a:extLst>
            </p:cNvPr>
            <p:cNvPicPr>
              <a:picLocks noChangeAspect="1"/>
            </p:cNvPicPr>
            <p:nvPr/>
          </p:nvPicPr>
          <p:blipFill>
            <a:blip r:embed="rId15"/>
            <a:stretch>
              <a:fillRect/>
            </a:stretch>
          </p:blipFill>
          <p:spPr>
            <a:xfrm>
              <a:off x="6528972" y="1248633"/>
              <a:ext cx="2153757" cy="2160000"/>
            </a:xfrm>
            <a:prstGeom prst="rect">
              <a:avLst/>
            </a:prstGeom>
          </p:spPr>
        </p:pic>
        <p:pic>
          <p:nvPicPr>
            <p:cNvPr id="52" name="图片 51">
              <a:extLst>
                <a:ext uri="{FF2B5EF4-FFF2-40B4-BE49-F238E27FC236}">
                  <a16:creationId xmlns:a16="http://schemas.microsoft.com/office/drawing/2014/main" id="{5B0BBDB3-15C5-892C-92F2-6A57E48AC39A}"/>
                </a:ext>
              </a:extLst>
            </p:cNvPr>
            <p:cNvPicPr>
              <a:picLocks noChangeAspect="1"/>
            </p:cNvPicPr>
            <p:nvPr/>
          </p:nvPicPr>
          <p:blipFill>
            <a:blip r:embed="rId16"/>
            <a:stretch>
              <a:fillRect/>
            </a:stretch>
          </p:blipFill>
          <p:spPr>
            <a:xfrm>
              <a:off x="9513460" y="1245893"/>
              <a:ext cx="2168864" cy="2156400"/>
            </a:xfrm>
            <a:prstGeom prst="rect">
              <a:avLst/>
            </a:prstGeom>
          </p:spPr>
        </p:pic>
        <p:sp>
          <p:nvSpPr>
            <p:cNvPr id="53" name="文本框 52">
              <a:extLst>
                <a:ext uri="{FF2B5EF4-FFF2-40B4-BE49-F238E27FC236}">
                  <a16:creationId xmlns:a16="http://schemas.microsoft.com/office/drawing/2014/main" id="{0B8CC3D2-4C87-745D-2CBE-CF3B8724DFB3}"/>
                </a:ext>
              </a:extLst>
            </p:cNvPr>
            <p:cNvSpPr txBox="1"/>
            <p:nvPr/>
          </p:nvSpPr>
          <p:spPr>
            <a:xfrm>
              <a:off x="655840" y="5815777"/>
              <a:ext cx="1955790" cy="646331"/>
            </a:xfrm>
            <a:prstGeom prst="rect">
              <a:avLst/>
            </a:prstGeom>
            <a:noFill/>
          </p:spPr>
          <p:txBody>
            <a:bodyPr wrap="square" rtlCol="0">
              <a:spAutoFit/>
            </a:bodyPr>
            <a:lstStyle/>
            <a:p>
              <a:pPr algn="ctr"/>
              <a:r>
                <a:rPr kumimoji="1" lang="en-GB" altLang="zh-CN" dirty="0">
                  <a:latin typeface="Times New Roman" panose="02020603050405020304" pitchFamily="18" charset="0"/>
                  <a:cs typeface="Times New Roman" panose="02020603050405020304" pitchFamily="18" charset="0"/>
                </a:rPr>
                <a:t>Initial (isotropic)</a:t>
              </a:r>
            </a:p>
            <a:p>
              <a:pPr algn="ctr"/>
              <a:r>
                <a:rPr kumimoji="1" lang="en-GB" altLang="zh-CN" dirty="0">
                  <a:latin typeface="Times New Roman" panose="02020603050405020304" pitchFamily="18" charset="0"/>
                  <a:cs typeface="Times New Roman" panose="02020603050405020304" pitchFamily="18" charset="0"/>
                </a:rPr>
                <a:t>Err. = 1.2093e-02</a:t>
              </a:r>
            </a:p>
          </p:txBody>
        </p:sp>
        <p:sp>
          <p:nvSpPr>
            <p:cNvPr id="54" name="文本框 53">
              <a:extLst>
                <a:ext uri="{FF2B5EF4-FFF2-40B4-BE49-F238E27FC236}">
                  <a16:creationId xmlns:a16="http://schemas.microsoft.com/office/drawing/2014/main" id="{0647989F-0BE6-D2CF-8C9F-4797DA4F8488}"/>
                </a:ext>
              </a:extLst>
            </p:cNvPr>
            <p:cNvSpPr txBox="1"/>
            <p:nvPr/>
          </p:nvSpPr>
          <p:spPr>
            <a:xfrm>
              <a:off x="3439452" y="5809465"/>
              <a:ext cx="1983350" cy="646331"/>
            </a:xfrm>
            <a:prstGeom prst="rect">
              <a:avLst/>
            </a:prstGeom>
            <a:noFill/>
          </p:spPr>
          <p:txBody>
            <a:bodyPr wrap="square" rtlCol="0">
              <a:spAutoFit/>
            </a:bodyPr>
            <a:lstStyle/>
            <a:p>
              <a:pPr algn="ctr"/>
              <a:r>
                <a:rPr kumimoji="1" lang="en-GB" altLang="zh-CN" dirty="0">
                  <a:latin typeface="Times New Roman" panose="02020603050405020304" pitchFamily="18" charset="0"/>
                  <a:cs typeface="Times New Roman" panose="02020603050405020304" pitchFamily="18" charset="0"/>
                </a:rPr>
                <a:t>No </a:t>
              </a:r>
              <a:r>
                <a:rPr kumimoji="1" lang="en-GB" altLang="zh-CN" dirty="0" err="1">
                  <a:latin typeface="Times New Roman" panose="02020603050405020304" pitchFamily="18" charset="0"/>
                  <a:cs typeface="Times New Roman" panose="02020603050405020304" pitchFamily="18" charset="0"/>
                </a:rPr>
                <a:t>refinment</a:t>
              </a:r>
              <a:endParaRPr kumimoji="1" lang="en-GB" altLang="zh-CN" dirty="0">
                <a:latin typeface="Times New Roman" panose="02020603050405020304" pitchFamily="18" charset="0"/>
                <a:cs typeface="Times New Roman" panose="02020603050405020304" pitchFamily="18" charset="0"/>
              </a:endParaRPr>
            </a:p>
            <a:p>
              <a:pPr algn="ctr"/>
              <a:r>
                <a:rPr kumimoji="1" lang="en-GB" altLang="zh-CN" dirty="0">
                  <a:latin typeface="Times New Roman" panose="02020603050405020304" pitchFamily="18" charset="0"/>
                  <a:cs typeface="Times New Roman" panose="02020603050405020304" pitchFamily="18" charset="0"/>
                </a:rPr>
                <a:t> Err. = 4.4468e-03</a:t>
              </a: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4102757A-916F-B230-DA10-B0E7F1190CF8}"/>
                    </a:ext>
                  </a:extLst>
                </p:cNvPr>
                <p:cNvSpPr txBox="1"/>
                <p:nvPr/>
              </p:nvSpPr>
              <p:spPr>
                <a:xfrm>
                  <a:off x="6614175" y="5872083"/>
                  <a:ext cx="1983350"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GB" altLang="zh-CN" b="0" i="1" smtClean="0">
                            <a:latin typeface="Cambria Math" panose="02040503050406030204" pitchFamily="18" charset="0"/>
                          </a:rPr>
                          <m:t>𝑝</m:t>
                        </m:r>
                        <m:r>
                          <a:rPr kumimoji="1" lang="en-GB" altLang="zh-CN" b="0" i="1" smtClean="0">
                            <a:latin typeface="Cambria Math" panose="02040503050406030204" pitchFamily="18" charset="0"/>
                          </a:rPr>
                          <m:t>=1</m:t>
                        </m:r>
                      </m:oMath>
                    </m:oMathPara>
                  </a14:m>
                  <a:endParaRPr kumimoji="1" lang="en-GB" altLang="zh-CN" dirty="0">
                    <a:latin typeface="Times New Roman" panose="02020603050405020304" pitchFamily="18" charset="0"/>
                    <a:cs typeface="Times New Roman" panose="02020603050405020304" pitchFamily="18" charset="0"/>
                  </a:endParaRPr>
                </a:p>
                <a:p>
                  <a:pPr algn="ctr"/>
                  <a:r>
                    <a:rPr kumimoji="1" lang="en-GB" altLang="zh-CN" dirty="0">
                      <a:latin typeface="Times New Roman" panose="02020603050405020304" pitchFamily="18" charset="0"/>
                      <a:cs typeface="Times New Roman" panose="02020603050405020304" pitchFamily="18" charset="0"/>
                    </a:rPr>
                    <a:t>Err. = 1.4674e-03</a:t>
                  </a:r>
                </a:p>
              </p:txBody>
            </p:sp>
          </mc:Choice>
          <mc:Fallback xmlns="">
            <p:sp>
              <p:nvSpPr>
                <p:cNvPr id="55" name="文本框 54">
                  <a:extLst>
                    <a:ext uri="{FF2B5EF4-FFF2-40B4-BE49-F238E27FC236}">
                      <a16:creationId xmlns:a16="http://schemas.microsoft.com/office/drawing/2014/main" id="{4102757A-916F-B230-DA10-B0E7F1190CF8}"/>
                    </a:ext>
                  </a:extLst>
                </p:cNvPr>
                <p:cNvSpPr txBox="1">
                  <a:spLocks noRot="1" noChangeAspect="1" noMove="1" noResize="1" noEditPoints="1" noAdjustHandles="1" noChangeArrowheads="1" noChangeShapeType="1" noTextEdit="1"/>
                </p:cNvSpPr>
                <p:nvPr/>
              </p:nvSpPr>
              <p:spPr>
                <a:xfrm>
                  <a:off x="6614175" y="5872083"/>
                  <a:ext cx="1983350" cy="646331"/>
                </a:xfrm>
                <a:prstGeom prst="rect">
                  <a:avLst/>
                </a:prstGeom>
                <a:blipFill>
                  <a:blip r:embed="rId17"/>
                  <a:stretch>
                    <a:fillRect b="-13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A7919783-C35B-2AD7-DDC9-60D4EAEE737D}"/>
                    </a:ext>
                  </a:extLst>
                </p:cNvPr>
                <p:cNvSpPr txBox="1"/>
                <p:nvPr/>
              </p:nvSpPr>
              <p:spPr>
                <a:xfrm>
                  <a:off x="9606217" y="5872082"/>
                  <a:ext cx="1983350"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GB" altLang="zh-CN" b="0" i="1" smtClean="0">
                            <a:latin typeface="Cambria Math" panose="02040503050406030204" pitchFamily="18" charset="0"/>
                          </a:rPr>
                          <m:t>h</m:t>
                        </m:r>
                        <m:r>
                          <a:rPr kumimoji="1" lang="en-GB" altLang="zh-CN" i="1" smtClean="0">
                            <a:latin typeface="Cambria Math" panose="02040503050406030204" pitchFamily="18" charset="0"/>
                          </a:rPr>
                          <m:t>=1</m:t>
                        </m:r>
                      </m:oMath>
                    </m:oMathPara>
                  </a14:m>
                  <a:endParaRPr kumimoji="1" lang="en-GB" altLang="zh-CN" dirty="0">
                    <a:latin typeface="Times New Roman" panose="02020603050405020304" pitchFamily="18" charset="0"/>
                    <a:cs typeface="Times New Roman" panose="02020603050405020304" pitchFamily="18" charset="0"/>
                  </a:endParaRPr>
                </a:p>
                <a:p>
                  <a:pPr algn="ctr"/>
                  <a:r>
                    <a:rPr kumimoji="1" lang="en-GB" altLang="zh-CN" dirty="0">
                      <a:latin typeface="Times New Roman" panose="02020603050405020304" pitchFamily="18" charset="0"/>
                      <a:cs typeface="Times New Roman" panose="02020603050405020304" pitchFamily="18" charset="0"/>
                    </a:rPr>
                    <a:t> Err. = 1.1141e-03</a:t>
                  </a:r>
                </a:p>
              </p:txBody>
            </p:sp>
          </mc:Choice>
          <mc:Fallback xmlns="">
            <p:sp>
              <p:nvSpPr>
                <p:cNvPr id="56" name="文本框 55">
                  <a:extLst>
                    <a:ext uri="{FF2B5EF4-FFF2-40B4-BE49-F238E27FC236}">
                      <a16:creationId xmlns:a16="http://schemas.microsoft.com/office/drawing/2014/main" id="{A7919783-C35B-2AD7-DDC9-60D4EAEE737D}"/>
                    </a:ext>
                  </a:extLst>
                </p:cNvPr>
                <p:cNvSpPr txBox="1">
                  <a:spLocks noRot="1" noChangeAspect="1" noMove="1" noResize="1" noEditPoints="1" noAdjustHandles="1" noChangeArrowheads="1" noChangeShapeType="1" noTextEdit="1"/>
                </p:cNvSpPr>
                <p:nvPr/>
              </p:nvSpPr>
              <p:spPr>
                <a:xfrm>
                  <a:off x="9606217" y="5872082"/>
                  <a:ext cx="1983350" cy="646331"/>
                </a:xfrm>
                <a:prstGeom prst="rect">
                  <a:avLst/>
                </a:prstGeom>
                <a:blipFill>
                  <a:blip r:embed="rId18"/>
                  <a:stretch>
                    <a:fillRect b="-13462"/>
                  </a:stretch>
                </a:blipFill>
              </p:spPr>
              <p:txBody>
                <a:bodyPr/>
                <a:lstStyle/>
                <a:p>
                  <a:r>
                    <a:rPr lang="zh-CN" altLang="en-US">
                      <a:noFill/>
                    </a:rPr>
                    <a:t> </a:t>
                  </a:r>
                </a:p>
              </p:txBody>
            </p:sp>
          </mc:Fallback>
        </mc:AlternateContent>
      </p:grpSp>
      <p:sp>
        <p:nvSpPr>
          <p:cNvPr id="57" name="爆炸形 1 56">
            <a:extLst>
              <a:ext uri="{FF2B5EF4-FFF2-40B4-BE49-F238E27FC236}">
                <a16:creationId xmlns:a16="http://schemas.microsoft.com/office/drawing/2014/main" id="{23E2995B-9FD1-D34D-4379-3D0BCC1098C0}"/>
              </a:ext>
            </a:extLst>
          </p:cNvPr>
          <p:cNvSpPr/>
          <p:nvPr/>
        </p:nvSpPr>
        <p:spPr>
          <a:xfrm>
            <a:off x="9312716" y="5567425"/>
            <a:ext cx="2719507" cy="1336162"/>
          </a:xfrm>
          <a:prstGeom prst="irregularSeal1">
            <a:avLst/>
          </a:prstGeom>
          <a:noFill/>
          <a:ln w="2857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GB" altLang="zh-CN"/>
          </a:p>
        </p:txBody>
      </p:sp>
    </p:spTree>
    <p:extLst>
      <p:ext uri="{BB962C8B-B14F-4D97-AF65-F5344CB8AC3E}">
        <p14:creationId xmlns:p14="http://schemas.microsoft.com/office/powerpoint/2010/main" val="1259544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24</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pic>
        <p:nvPicPr>
          <p:cNvPr id="3" name="图片 2">
            <a:extLst>
              <a:ext uri="{FF2B5EF4-FFF2-40B4-BE49-F238E27FC236}">
                <a16:creationId xmlns:a16="http://schemas.microsoft.com/office/drawing/2014/main" id="{E7CC8515-EA39-A3A7-9B37-1412394C6AD8}"/>
              </a:ext>
            </a:extLst>
          </p:cNvPr>
          <p:cNvPicPr>
            <a:picLocks noChangeAspect="1"/>
          </p:cNvPicPr>
          <p:nvPr/>
        </p:nvPicPr>
        <p:blipFill>
          <a:blip r:embed="rId8"/>
          <a:stretch>
            <a:fillRect/>
          </a:stretch>
        </p:blipFill>
        <p:spPr>
          <a:xfrm>
            <a:off x="2620644" y="1171197"/>
            <a:ext cx="6095093" cy="3819729"/>
          </a:xfrm>
          <a:prstGeom prst="rect">
            <a:avLst/>
          </a:prstGeom>
        </p:spPr>
      </p:pic>
      <p:sp>
        <p:nvSpPr>
          <p:cNvPr id="15" name="文本框 14">
            <a:extLst>
              <a:ext uri="{FF2B5EF4-FFF2-40B4-BE49-F238E27FC236}">
                <a16:creationId xmlns:a16="http://schemas.microsoft.com/office/drawing/2014/main" id="{CECBF256-0F35-922E-3F8E-83BD15D1118D}"/>
              </a:ext>
            </a:extLst>
          </p:cNvPr>
          <p:cNvSpPr txBox="1"/>
          <p:nvPr/>
        </p:nvSpPr>
        <p:spPr>
          <a:xfrm>
            <a:off x="705061" y="5332860"/>
            <a:ext cx="9926258" cy="707886"/>
          </a:xfrm>
          <a:prstGeom prst="rect">
            <a:avLst/>
          </a:prstGeom>
          <a:noFill/>
        </p:spPr>
        <p:txBody>
          <a:bodyPr wrap="square" rtlCol="0">
            <a:spAutoFit/>
          </a:bodyPr>
          <a:lstStyle/>
          <a:p>
            <a:pPr marL="285750" indent="-285750">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High numerical accuracy </a:t>
            </a:r>
            <a:r>
              <a:rPr kumimoji="1" lang="en-GB" altLang="zh-CN" sz="2000" b="1" dirty="0">
                <a:solidFill>
                  <a:srgbClr val="FF0000"/>
                </a:solidFill>
                <a:latin typeface="Times New Roman" panose="02020603050405020304" pitchFamily="18" charset="0"/>
                <a:cs typeface="Times New Roman" panose="02020603050405020304" pitchFamily="18" charset="0"/>
              </a:rPr>
              <a:t>remains in finer meshes;</a:t>
            </a:r>
            <a:endParaRPr kumimoji="1" lang="en-GB" altLang="zh-CN" sz="2000" dirty="0">
              <a:latin typeface="Times New Roman" panose="02020603050405020304" pitchFamily="18" charset="0"/>
              <a:cs typeface="Times New Roman" panose="02020603050405020304" pitchFamily="18" charset="0"/>
            </a:endParaRPr>
          </a:p>
          <a:p>
            <a:pPr marL="285750" indent="-285750">
              <a:buClr>
                <a:srgbClr val="0765B6"/>
              </a:buClr>
              <a:buFont typeface="Wingdings" pitchFamily="2" charset="2"/>
              <a:buChar char="l"/>
            </a:pPr>
            <a:r>
              <a:rPr kumimoji="1" lang="en-GB" altLang="zh-CN" sz="2000" b="1" dirty="0">
                <a:solidFill>
                  <a:srgbClr val="FF0000"/>
                </a:solidFill>
                <a:latin typeface="Times New Roman" panose="02020603050405020304" pitchFamily="18" charset="0"/>
                <a:cs typeface="Times New Roman" panose="02020603050405020304" pitchFamily="18" charset="0"/>
              </a:rPr>
              <a:t>Our method shows better performance </a:t>
            </a:r>
            <a:r>
              <a:rPr kumimoji="1" lang="en-GB" altLang="zh-CN" sz="2000" dirty="0">
                <a:latin typeface="Times New Roman" panose="02020603050405020304" pitchFamily="18" charset="0"/>
                <a:cs typeface="Times New Roman" panose="02020603050405020304" pitchFamily="18" charset="0"/>
              </a:rPr>
              <a:t>than the original Winslow method [Xu et al. 2019].</a:t>
            </a:r>
          </a:p>
        </p:txBody>
      </p:sp>
      <p:grpSp>
        <p:nvGrpSpPr>
          <p:cNvPr id="26" name="组合 25">
            <a:extLst>
              <a:ext uri="{FF2B5EF4-FFF2-40B4-BE49-F238E27FC236}">
                <a16:creationId xmlns:a16="http://schemas.microsoft.com/office/drawing/2014/main" id="{A1FBBB31-9072-7F1C-35AE-262A67DDCD1D}"/>
              </a:ext>
            </a:extLst>
          </p:cNvPr>
          <p:cNvGrpSpPr/>
          <p:nvPr/>
        </p:nvGrpSpPr>
        <p:grpSpPr>
          <a:xfrm>
            <a:off x="-18686" y="534950"/>
            <a:ext cx="12210685" cy="517835"/>
            <a:chOff x="-18686" y="534950"/>
            <a:chExt cx="12210685" cy="517835"/>
          </a:xfrm>
        </p:grpSpPr>
        <p:pic>
          <p:nvPicPr>
            <p:cNvPr id="27" name="图片 26">
              <a:extLst>
                <a:ext uri="{FF2B5EF4-FFF2-40B4-BE49-F238E27FC236}">
                  <a16:creationId xmlns:a16="http://schemas.microsoft.com/office/drawing/2014/main" id="{127A6B3E-A9D8-21EF-F956-01E0424AC4BE}"/>
                </a:ext>
              </a:extLst>
            </p:cNvPr>
            <p:cNvPicPr>
              <a:picLocks noChangeAspect="1"/>
            </p:cNvPicPr>
            <p:nvPr/>
          </p:nvPicPr>
          <p:blipFill>
            <a:blip r:embed="rId9"/>
            <a:stretch>
              <a:fillRect/>
            </a:stretch>
          </p:blipFill>
          <p:spPr>
            <a:xfrm>
              <a:off x="-18686" y="534950"/>
              <a:ext cx="12210685" cy="517835"/>
            </a:xfrm>
            <a:prstGeom prst="rect">
              <a:avLst/>
            </a:prstGeom>
          </p:spPr>
        </p:pic>
        <p:sp>
          <p:nvSpPr>
            <p:cNvPr id="28" name="文本框 27">
              <a:extLst>
                <a:ext uri="{FF2B5EF4-FFF2-40B4-BE49-F238E27FC236}">
                  <a16:creationId xmlns:a16="http://schemas.microsoft.com/office/drawing/2014/main" id="{7EFE118D-10CD-D563-F147-E54CFD177D79}"/>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Toy problem: the square case – cont’d</a:t>
              </a:r>
            </a:p>
          </p:txBody>
        </p:sp>
      </p:grpSp>
    </p:spTree>
    <p:extLst>
      <p:ext uri="{BB962C8B-B14F-4D97-AF65-F5344CB8AC3E}">
        <p14:creationId xmlns:p14="http://schemas.microsoft.com/office/powerpoint/2010/main" val="706150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25</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159196BB-D443-F788-0C22-186D763377D0}"/>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E0F4D62D-532B-0F2D-726A-27412D50063F}"/>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46ABACEF-DC07-2A3C-760A-6E5F3A06B217}"/>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NURBS geometry: quarter annulus</a:t>
              </a:r>
            </a:p>
          </p:txBody>
        </p:sp>
      </p:grpSp>
      <p:grpSp>
        <p:nvGrpSpPr>
          <p:cNvPr id="2" name="组合 1">
            <a:extLst>
              <a:ext uri="{FF2B5EF4-FFF2-40B4-BE49-F238E27FC236}">
                <a16:creationId xmlns:a16="http://schemas.microsoft.com/office/drawing/2014/main" id="{29BEB41B-435D-2723-7EE6-BC34AAE9E1DC}"/>
              </a:ext>
            </a:extLst>
          </p:cNvPr>
          <p:cNvGrpSpPr/>
          <p:nvPr/>
        </p:nvGrpSpPr>
        <p:grpSpPr>
          <a:xfrm>
            <a:off x="2216518" y="2962656"/>
            <a:ext cx="8353946" cy="3431784"/>
            <a:chOff x="1857037" y="3497852"/>
            <a:chExt cx="7758960" cy="2880000"/>
          </a:xfrm>
        </p:grpSpPr>
        <p:pic>
          <p:nvPicPr>
            <p:cNvPr id="3" name="图片 2">
              <a:extLst>
                <a:ext uri="{FF2B5EF4-FFF2-40B4-BE49-F238E27FC236}">
                  <a16:creationId xmlns:a16="http://schemas.microsoft.com/office/drawing/2014/main" id="{F8CCED4D-1E34-FC72-DCF8-985D5C17643B}"/>
                </a:ext>
              </a:extLst>
            </p:cNvPr>
            <p:cNvPicPr>
              <a:picLocks noChangeAspect="1"/>
            </p:cNvPicPr>
            <p:nvPr/>
          </p:nvPicPr>
          <p:blipFill>
            <a:blip r:embed="rId9"/>
            <a:stretch>
              <a:fillRect/>
            </a:stretch>
          </p:blipFill>
          <p:spPr>
            <a:xfrm>
              <a:off x="1857037" y="3497852"/>
              <a:ext cx="2888229" cy="2880000"/>
            </a:xfrm>
            <a:prstGeom prst="rect">
              <a:avLst/>
            </a:prstGeom>
          </p:spPr>
        </p:pic>
        <p:pic>
          <p:nvPicPr>
            <p:cNvPr id="15" name="图片 14">
              <a:extLst>
                <a:ext uri="{FF2B5EF4-FFF2-40B4-BE49-F238E27FC236}">
                  <a16:creationId xmlns:a16="http://schemas.microsoft.com/office/drawing/2014/main" id="{399C1D9C-BB55-750E-75A2-D6EE4D8BEC11}"/>
                </a:ext>
              </a:extLst>
            </p:cNvPr>
            <p:cNvPicPr>
              <a:picLocks noChangeAspect="1"/>
            </p:cNvPicPr>
            <p:nvPr/>
          </p:nvPicPr>
          <p:blipFill>
            <a:blip r:embed="rId10"/>
            <a:stretch>
              <a:fillRect/>
            </a:stretch>
          </p:blipFill>
          <p:spPr>
            <a:xfrm>
              <a:off x="6095998" y="3497852"/>
              <a:ext cx="3519999" cy="2880000"/>
            </a:xfrm>
            <a:prstGeom prst="rect">
              <a:avLst/>
            </a:prstGeom>
          </p:spPr>
        </p:pic>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ACAB44F-6B34-C87A-6A76-AF777CC19A32}"/>
                  </a:ext>
                </a:extLst>
              </p:cNvPr>
              <p:cNvSpPr txBox="1"/>
              <p:nvPr/>
            </p:nvSpPr>
            <p:spPr>
              <a:xfrm>
                <a:off x="471928" y="1244909"/>
                <a:ext cx="11377182" cy="1603581"/>
              </a:xfrm>
              <a:prstGeom prst="rect">
                <a:avLst/>
              </a:prstGeom>
              <a:noFill/>
            </p:spPr>
            <p:txBody>
              <a:bodyPr wrap="square" rtlCol="0">
                <a:spAutoFit/>
              </a:bodyPr>
              <a:lstStyle/>
              <a:p>
                <a:pPr marL="285750" indent="-285750">
                  <a:buClr>
                    <a:srgbClr val="0765B6"/>
                  </a:buClr>
                  <a:buFont typeface="Wingdings" pitchFamily="2" charset="2"/>
                  <a:buChar char="l"/>
                </a:pPr>
                <a:r>
                  <a:rPr kumimoji="1" lang="en-GB" altLang="zh-CN" sz="2000" b="1" dirty="0">
                    <a:solidFill>
                      <a:srgbClr val="FF0000"/>
                    </a:solidFill>
                    <a:latin typeface="Times New Roman" panose="02020603050405020304" pitchFamily="18" charset="0"/>
                    <a:cs typeface="Times New Roman" panose="02020603050405020304" pitchFamily="18" charset="0"/>
                  </a:rPr>
                  <a:t>NURBS representations are mandatory </a:t>
                </a:r>
                <a:r>
                  <a:rPr kumimoji="1" lang="en-GB" altLang="zh-CN" sz="2000" dirty="0">
                    <a:latin typeface="Times New Roman" panose="02020603050405020304" pitchFamily="18" charset="0"/>
                    <a:cs typeface="Times New Roman" panose="02020603050405020304" pitchFamily="18" charset="0"/>
                  </a:rPr>
                  <a:t>to exactly recover computational domains with conic sections;</a:t>
                </a:r>
              </a:p>
              <a:p>
                <a:pPr marL="285750" indent="-285750">
                  <a:buClr>
                    <a:srgbClr val="0765B6"/>
                  </a:buClr>
                  <a:buFont typeface="Wingdings" pitchFamily="2" charset="2"/>
                  <a:buChar char="l"/>
                </a:pPr>
                <a:r>
                  <a:rPr kumimoji="1" lang="en-GB" altLang="zh-CN" sz="2000" b="0" dirty="0">
                    <a:latin typeface="Times New Roman" panose="02020603050405020304" pitchFamily="18" charset="0"/>
                    <a:cs typeface="Times New Roman" panose="02020603050405020304" pitchFamily="18" charset="0"/>
                  </a:rPr>
                  <a:t>Exact solution:</a:t>
                </a:r>
              </a:p>
              <a:p>
                <a:pPr>
                  <a:buClr>
                    <a:srgbClr val="0765B6"/>
                  </a:buClr>
                </a:pPr>
                <a14:m>
                  <m:oMathPara xmlns:m="http://schemas.openxmlformats.org/officeDocument/2006/math">
                    <m:oMathParaPr>
                      <m:jc m:val="centerGroup"/>
                    </m:oMathParaPr>
                    <m:oMath xmlns:m="http://schemas.openxmlformats.org/officeDocument/2006/math">
                      <m:r>
                        <a:rPr kumimoji="1" lang="en-GB" altLang="zh-CN" sz="2000" b="0" i="1" smtClean="0">
                          <a:latin typeface="Cambria Math" panose="02040503050406030204" pitchFamily="18" charset="0"/>
                        </a:rPr>
                        <m:t>𝑢</m:t>
                      </m:r>
                      <m:d>
                        <m:dPr>
                          <m:ctrlPr>
                            <a:rPr kumimoji="1" lang="en-GB" altLang="zh-CN" sz="2000" b="0" i="1" smtClean="0">
                              <a:latin typeface="Cambria Math" panose="02040503050406030204" pitchFamily="18" charset="0"/>
                            </a:rPr>
                          </m:ctrlPr>
                        </m:dPr>
                        <m:e>
                          <m:r>
                            <a:rPr kumimoji="1" lang="en-GB" altLang="zh-CN" sz="2000" b="0" i="1" smtClean="0">
                              <a:latin typeface="Cambria Math" panose="02040503050406030204" pitchFamily="18" charset="0"/>
                            </a:rPr>
                            <m:t>𝑥</m:t>
                          </m:r>
                        </m:e>
                      </m:d>
                      <m:r>
                        <a:rPr kumimoji="1" lang="en-GB" altLang="zh-CN" sz="2000" b="0" i="1" smtClean="0">
                          <a:latin typeface="Cambria Math" panose="02040503050406030204" pitchFamily="18" charset="0"/>
                        </a:rPr>
                        <m:t>=</m:t>
                      </m:r>
                      <m:r>
                        <a:rPr kumimoji="1" lang="en-GB" altLang="zh-CN" sz="2000" b="0" i="1" smtClean="0">
                          <a:latin typeface="Cambria Math" panose="02040503050406030204" pitchFamily="18" charset="0"/>
                          <a:ea typeface="Cambria Math" panose="02040503050406030204" pitchFamily="18" charset="0"/>
                        </a:rPr>
                        <m:t>𝜃</m:t>
                      </m:r>
                      <m:d>
                        <m:dPr>
                          <m:ctrlPr>
                            <a:rPr kumimoji="1" lang="en-GB" altLang="zh-CN" sz="2000" b="0" i="1" smtClean="0">
                              <a:latin typeface="Cambria Math" panose="02040503050406030204" pitchFamily="18" charset="0"/>
                              <a:ea typeface="Cambria Math" panose="02040503050406030204" pitchFamily="18" charset="0"/>
                            </a:rPr>
                          </m:ctrlPr>
                        </m:dPr>
                        <m:e>
                          <m:f>
                            <m:fPr>
                              <m:ctrlPr>
                                <a:rPr kumimoji="1" lang="en-GB" altLang="zh-CN" sz="2000" b="0" i="1" smtClean="0">
                                  <a:latin typeface="Cambria Math" panose="02040503050406030204" pitchFamily="18" charset="0"/>
                                  <a:ea typeface="Cambria Math" panose="02040503050406030204" pitchFamily="18" charset="0"/>
                                </a:rPr>
                              </m:ctrlPr>
                            </m:fPr>
                            <m:num>
                              <m:r>
                                <a:rPr kumimoji="1" lang="en-GB" altLang="zh-CN" sz="2000" b="0" i="1" smtClean="0">
                                  <a:latin typeface="Cambria Math" panose="02040503050406030204" pitchFamily="18" charset="0"/>
                                  <a:ea typeface="Cambria Math" panose="02040503050406030204" pitchFamily="18" charset="0"/>
                                </a:rPr>
                                <m:t>𝜋</m:t>
                              </m:r>
                            </m:num>
                            <m:den>
                              <m:r>
                                <a:rPr kumimoji="1" lang="en-GB" altLang="zh-CN" sz="2000" b="0" i="1" smtClean="0">
                                  <a:latin typeface="Cambria Math" panose="02040503050406030204" pitchFamily="18" charset="0"/>
                                  <a:ea typeface="Cambria Math" panose="02040503050406030204" pitchFamily="18" charset="0"/>
                                </a:rPr>
                                <m:t>2</m:t>
                              </m:r>
                            </m:den>
                          </m:f>
                          <m:r>
                            <a:rPr kumimoji="1" lang="en-GB" altLang="zh-CN" sz="2000" b="0" i="1" smtClean="0">
                              <a:latin typeface="Cambria Math" panose="02040503050406030204" pitchFamily="18" charset="0"/>
                              <a:ea typeface="Cambria Math" panose="02040503050406030204" pitchFamily="18" charset="0"/>
                            </a:rPr>
                            <m:t>−</m:t>
                          </m:r>
                          <m:r>
                            <a:rPr kumimoji="1" lang="en-GB" altLang="zh-CN" sz="2000" i="1" smtClean="0">
                              <a:latin typeface="Cambria Math" panose="02040503050406030204" pitchFamily="18" charset="0"/>
                              <a:ea typeface="Cambria Math" panose="02040503050406030204" pitchFamily="18" charset="0"/>
                            </a:rPr>
                            <m:t>𝜃</m:t>
                          </m:r>
                        </m:e>
                      </m:d>
                      <m:d>
                        <m:dPr>
                          <m:ctrlPr>
                            <a:rPr kumimoji="1" lang="en-GB" altLang="zh-CN" sz="2000" b="0" i="1" smtClean="0">
                              <a:latin typeface="Cambria Math" panose="02040503050406030204" pitchFamily="18" charset="0"/>
                              <a:ea typeface="Cambria Math" panose="02040503050406030204" pitchFamily="18" charset="0"/>
                            </a:rPr>
                          </m:ctrlPr>
                        </m:dPr>
                        <m:e>
                          <m:r>
                            <a:rPr kumimoji="1" lang="en-GB" altLang="zh-CN" sz="2000" b="0" i="1" smtClean="0">
                              <a:latin typeface="Cambria Math" panose="02040503050406030204" pitchFamily="18" charset="0"/>
                              <a:ea typeface="Cambria Math" panose="02040503050406030204" pitchFamily="18" charset="0"/>
                            </a:rPr>
                            <m:t>𝑟</m:t>
                          </m:r>
                          <m:r>
                            <a:rPr kumimoji="1" lang="en-GB" altLang="zh-CN" sz="2000" b="0" i="1" smtClean="0">
                              <a:latin typeface="Cambria Math" panose="02040503050406030204" pitchFamily="18" charset="0"/>
                              <a:ea typeface="Cambria Math" panose="02040503050406030204" pitchFamily="18" charset="0"/>
                            </a:rPr>
                            <m:t>−1</m:t>
                          </m:r>
                        </m:e>
                      </m:d>
                      <m:d>
                        <m:dPr>
                          <m:ctrlPr>
                            <a:rPr kumimoji="1" lang="en-GB" altLang="zh-CN" sz="2000" i="1" smtClean="0">
                              <a:latin typeface="Cambria Math" panose="02040503050406030204" pitchFamily="18" charset="0"/>
                              <a:ea typeface="Cambria Math" panose="02040503050406030204" pitchFamily="18" charset="0"/>
                            </a:rPr>
                          </m:ctrlPr>
                        </m:dPr>
                        <m:e>
                          <m:r>
                            <a:rPr kumimoji="1" lang="en-GB" altLang="zh-CN" sz="2000" i="1" smtClean="0">
                              <a:latin typeface="Cambria Math" panose="02040503050406030204" pitchFamily="18" charset="0"/>
                              <a:ea typeface="Cambria Math" panose="02040503050406030204" pitchFamily="18" charset="0"/>
                            </a:rPr>
                            <m:t>𝑟</m:t>
                          </m:r>
                          <m:r>
                            <a:rPr kumimoji="1" lang="en-GB" altLang="zh-CN" sz="2000" i="1" smtClean="0">
                              <a:latin typeface="Cambria Math" panose="02040503050406030204" pitchFamily="18" charset="0"/>
                              <a:ea typeface="Cambria Math" panose="02040503050406030204" pitchFamily="18" charset="0"/>
                            </a:rPr>
                            <m:t>−2</m:t>
                          </m:r>
                        </m:e>
                      </m:d>
                      <m:func>
                        <m:funcPr>
                          <m:ctrlPr>
                            <a:rPr kumimoji="1" lang="en-GB" altLang="zh-CN" sz="2000" b="0" i="1" smtClean="0">
                              <a:latin typeface="Cambria Math" panose="02040503050406030204" pitchFamily="18" charset="0"/>
                              <a:ea typeface="Cambria Math" panose="02040503050406030204" pitchFamily="18" charset="0"/>
                            </a:rPr>
                          </m:ctrlPr>
                        </m:funcPr>
                        <m:fName>
                          <m:r>
                            <m:rPr>
                              <m:sty m:val="p"/>
                            </m:rPr>
                            <a:rPr kumimoji="1" lang="en-GB" altLang="zh-CN" sz="2000" b="0" i="0" smtClean="0">
                              <a:latin typeface="Cambria Math" panose="02040503050406030204" pitchFamily="18" charset="0"/>
                              <a:ea typeface="Cambria Math" panose="02040503050406030204" pitchFamily="18" charset="0"/>
                            </a:rPr>
                            <m:t>tanh</m:t>
                          </m:r>
                        </m:fName>
                        <m:e>
                          <m:d>
                            <m:dPr>
                              <m:ctrlPr>
                                <a:rPr kumimoji="1" lang="en-GB" altLang="zh-CN" sz="2000" b="0" i="1" smtClean="0">
                                  <a:latin typeface="Cambria Math" panose="02040503050406030204" pitchFamily="18" charset="0"/>
                                  <a:ea typeface="Cambria Math" panose="02040503050406030204" pitchFamily="18" charset="0"/>
                                </a:rPr>
                              </m:ctrlPr>
                            </m:dPr>
                            <m:e>
                              <m:r>
                                <a:rPr kumimoji="1" lang="en-GB" altLang="zh-CN" sz="2000" b="0" i="1" smtClean="0">
                                  <a:latin typeface="Cambria Math" panose="02040503050406030204" pitchFamily="18" charset="0"/>
                                  <a:ea typeface="Cambria Math" panose="02040503050406030204" pitchFamily="18" charset="0"/>
                                </a:rPr>
                                <m:t>24</m:t>
                              </m:r>
                              <m:d>
                                <m:dPr>
                                  <m:ctrlPr>
                                    <a:rPr kumimoji="1" lang="en-GB" altLang="zh-CN" sz="2000" b="0" i="1" smtClean="0">
                                      <a:latin typeface="Cambria Math" panose="02040503050406030204" pitchFamily="18" charset="0"/>
                                      <a:ea typeface="Cambria Math" panose="02040503050406030204" pitchFamily="18" charset="0"/>
                                    </a:rPr>
                                  </m:ctrlPr>
                                </m:dPr>
                                <m:e>
                                  <m:r>
                                    <a:rPr kumimoji="1" lang="en-GB" altLang="zh-CN" sz="2000" b="0" i="1" smtClean="0">
                                      <a:latin typeface="Cambria Math" panose="02040503050406030204" pitchFamily="18" charset="0"/>
                                      <a:ea typeface="Cambria Math" panose="02040503050406030204" pitchFamily="18" charset="0"/>
                                    </a:rPr>
                                    <m:t>𝑟</m:t>
                                  </m:r>
                                  <m:r>
                                    <a:rPr kumimoji="1" lang="en-GB" altLang="zh-CN" sz="2000" b="0" i="1" smtClean="0">
                                      <a:latin typeface="Cambria Math" panose="02040503050406030204" pitchFamily="18" charset="0"/>
                                      <a:ea typeface="Cambria Math" panose="02040503050406030204" pitchFamily="18" charset="0"/>
                                    </a:rPr>
                                    <m:t>−1.5</m:t>
                                  </m:r>
                                </m:e>
                              </m:d>
                            </m:e>
                          </m:d>
                        </m:e>
                      </m:func>
                      <m:r>
                        <a:rPr kumimoji="1" lang="en-GB" altLang="zh-CN" sz="2000" b="0" i="1" smtClean="0">
                          <a:latin typeface="Cambria Math" panose="02040503050406030204" pitchFamily="18" charset="0"/>
                          <a:ea typeface="Cambria Math" panose="02040503050406030204" pitchFamily="18" charset="0"/>
                        </a:rPr>
                        <m:t>,</m:t>
                      </m:r>
                    </m:oMath>
                  </m:oMathPara>
                </a14:m>
                <a:endParaRPr kumimoji="1" lang="en-GB" altLang="zh-CN" sz="2000" dirty="0">
                  <a:latin typeface="Times New Roman" panose="02020603050405020304" pitchFamily="18" charset="0"/>
                  <a:cs typeface="Times New Roman" panose="02020603050405020304" pitchFamily="18" charset="0"/>
                </a:endParaRPr>
              </a:p>
              <a:p>
                <a:pPr>
                  <a:buClr>
                    <a:srgbClr val="0765B6"/>
                  </a:buClr>
                </a:pPr>
                <a:r>
                  <a:rPr kumimoji="1" lang="en-GB" altLang="zh-CN" sz="2000" dirty="0">
                    <a:latin typeface="Times New Roman" panose="02020603050405020304" pitchFamily="18" charset="0"/>
                    <a:cs typeface="Times New Roman" panose="02020603050405020304" pitchFamily="18" charset="0"/>
                  </a:rPr>
                  <a:t>	where </a:t>
                </a:r>
                <a14:m>
                  <m:oMath xmlns:m="http://schemas.openxmlformats.org/officeDocument/2006/math">
                    <m:r>
                      <a:rPr kumimoji="1" lang="en-GB" altLang="zh-CN" sz="2000" i="1" smtClean="0">
                        <a:latin typeface="Cambria Math" panose="02040503050406030204" pitchFamily="18" charset="0"/>
                        <a:ea typeface="Cambria Math" panose="02040503050406030204" pitchFamily="18" charset="0"/>
                      </a:rPr>
                      <m:t>𝑟</m:t>
                    </m:r>
                    <m:r>
                      <a:rPr kumimoji="1" lang="en-GB" altLang="zh-CN" sz="2000" b="0" i="1" smtClean="0">
                        <a:latin typeface="Cambria Math" panose="02040503050406030204" pitchFamily="18" charset="0"/>
                        <a:ea typeface="Cambria Math" panose="02040503050406030204" pitchFamily="18" charset="0"/>
                      </a:rPr>
                      <m:t>=</m:t>
                    </m:r>
                    <m:rad>
                      <m:radPr>
                        <m:degHide m:val="on"/>
                        <m:ctrlPr>
                          <a:rPr kumimoji="1" lang="en-GB" altLang="zh-CN" sz="2000" b="0" i="1" smtClean="0">
                            <a:latin typeface="Cambria Math" panose="02040503050406030204" pitchFamily="18" charset="0"/>
                            <a:ea typeface="Cambria Math" panose="02040503050406030204" pitchFamily="18" charset="0"/>
                          </a:rPr>
                        </m:ctrlPr>
                      </m:radPr>
                      <m:deg/>
                      <m:e>
                        <m:sSup>
                          <m:sSupPr>
                            <m:ctrlPr>
                              <a:rPr kumimoji="1" lang="en-GB" altLang="zh-CN" sz="2000" b="0" i="1" smtClean="0">
                                <a:latin typeface="Cambria Math" panose="02040503050406030204" pitchFamily="18" charset="0"/>
                                <a:ea typeface="Cambria Math" panose="02040503050406030204" pitchFamily="18" charset="0"/>
                              </a:rPr>
                            </m:ctrlPr>
                          </m:sSupPr>
                          <m:e>
                            <m:r>
                              <a:rPr kumimoji="1" lang="en-GB" altLang="zh-CN" sz="2000" b="0" i="1" smtClean="0">
                                <a:latin typeface="Cambria Math" panose="02040503050406030204" pitchFamily="18" charset="0"/>
                                <a:ea typeface="Cambria Math" panose="02040503050406030204" pitchFamily="18" charset="0"/>
                              </a:rPr>
                              <m:t>𝑥</m:t>
                            </m:r>
                          </m:e>
                          <m:sup>
                            <m:r>
                              <a:rPr kumimoji="1" lang="en-GB" altLang="zh-CN" sz="2000" b="0" i="1" smtClean="0">
                                <a:latin typeface="Cambria Math" panose="02040503050406030204" pitchFamily="18" charset="0"/>
                                <a:ea typeface="Cambria Math" panose="02040503050406030204" pitchFamily="18" charset="0"/>
                              </a:rPr>
                              <m:t>2</m:t>
                            </m:r>
                          </m:sup>
                        </m:sSup>
                        <m:r>
                          <a:rPr kumimoji="1" lang="en-GB" altLang="zh-CN" sz="2000" b="0" i="1" smtClean="0">
                            <a:latin typeface="Cambria Math" panose="02040503050406030204" pitchFamily="18" charset="0"/>
                            <a:ea typeface="Cambria Math" panose="02040503050406030204" pitchFamily="18" charset="0"/>
                          </a:rPr>
                          <m:t>+</m:t>
                        </m:r>
                        <m:sSup>
                          <m:sSupPr>
                            <m:ctrlPr>
                              <a:rPr kumimoji="1" lang="en-GB" altLang="zh-CN" sz="2000" i="1" smtClean="0">
                                <a:latin typeface="Cambria Math" panose="02040503050406030204" pitchFamily="18" charset="0"/>
                                <a:ea typeface="Cambria Math" panose="02040503050406030204" pitchFamily="18" charset="0"/>
                              </a:rPr>
                            </m:ctrlPr>
                          </m:sSupPr>
                          <m:e>
                            <m:r>
                              <a:rPr kumimoji="1" lang="en-GB" altLang="zh-CN" sz="2000" b="0" i="1" smtClean="0">
                                <a:latin typeface="Cambria Math" panose="02040503050406030204" pitchFamily="18" charset="0"/>
                                <a:ea typeface="Cambria Math" panose="02040503050406030204" pitchFamily="18" charset="0"/>
                              </a:rPr>
                              <m:t>𝑦</m:t>
                            </m:r>
                          </m:e>
                          <m:sup>
                            <m:r>
                              <a:rPr kumimoji="1" lang="en-GB" altLang="zh-CN" sz="2000" i="1" smtClean="0">
                                <a:latin typeface="Cambria Math" panose="02040503050406030204" pitchFamily="18" charset="0"/>
                                <a:ea typeface="Cambria Math" panose="02040503050406030204" pitchFamily="18" charset="0"/>
                              </a:rPr>
                              <m:t>2</m:t>
                            </m:r>
                          </m:sup>
                        </m:sSup>
                      </m:e>
                    </m:rad>
                  </m:oMath>
                </a14:m>
                <a:r>
                  <a:rPr kumimoji="1" lang="en-GB" altLang="zh-CN" sz="2000" dirty="0">
                    <a:latin typeface="Times New Roman" panose="02020603050405020304" pitchFamily="18" charset="0"/>
                    <a:cs typeface="Times New Roman" panose="02020603050405020304" pitchFamily="18" charset="0"/>
                  </a:rPr>
                  <a:t> and </a:t>
                </a:r>
                <a14:m>
                  <m:oMath xmlns:m="http://schemas.openxmlformats.org/officeDocument/2006/math">
                    <m:r>
                      <a:rPr kumimoji="1" lang="en-GB" altLang="zh-CN" sz="2000" i="1" smtClean="0">
                        <a:latin typeface="Cambria Math" panose="02040503050406030204" pitchFamily="18" charset="0"/>
                        <a:ea typeface="Cambria Math" panose="02040503050406030204" pitchFamily="18" charset="0"/>
                      </a:rPr>
                      <m:t>𝜃</m:t>
                    </m:r>
                    <m:r>
                      <a:rPr kumimoji="1" lang="en-GB" altLang="zh-CN" sz="2000" b="0" i="1" smtClean="0">
                        <a:latin typeface="Cambria Math" panose="02040503050406030204" pitchFamily="18" charset="0"/>
                        <a:ea typeface="Cambria Math" panose="02040503050406030204" pitchFamily="18" charset="0"/>
                      </a:rPr>
                      <m:t>=</m:t>
                    </m:r>
                    <m:r>
                      <a:rPr kumimoji="1" lang="en-GB" altLang="zh-CN" sz="2000" b="0" i="1" smtClean="0">
                        <a:latin typeface="Cambria Math" panose="02040503050406030204" pitchFamily="18" charset="0"/>
                        <a:ea typeface="Cambria Math" panose="02040503050406030204" pitchFamily="18" charset="0"/>
                      </a:rPr>
                      <m:t>𝑎𝑡𝑎𝑛</m:t>
                    </m:r>
                    <m:d>
                      <m:dPr>
                        <m:ctrlPr>
                          <a:rPr kumimoji="1" lang="en-GB" altLang="zh-CN" sz="2000" b="0" i="1" smtClean="0">
                            <a:latin typeface="Cambria Math" panose="02040503050406030204" pitchFamily="18" charset="0"/>
                            <a:ea typeface="Cambria Math" panose="02040503050406030204" pitchFamily="18" charset="0"/>
                          </a:rPr>
                        </m:ctrlPr>
                      </m:dPr>
                      <m:e>
                        <m:r>
                          <a:rPr kumimoji="1" lang="en-GB" altLang="zh-CN" sz="2000" b="0" i="1" smtClean="0">
                            <a:latin typeface="Cambria Math" panose="02040503050406030204" pitchFamily="18" charset="0"/>
                            <a:ea typeface="Cambria Math" panose="02040503050406030204" pitchFamily="18" charset="0"/>
                          </a:rPr>
                          <m:t>𝑦</m:t>
                        </m:r>
                        <m:r>
                          <a:rPr kumimoji="1" lang="en-GB" altLang="zh-CN" sz="2000" b="0" i="1" smtClean="0">
                            <a:latin typeface="Cambria Math" panose="02040503050406030204" pitchFamily="18" charset="0"/>
                            <a:ea typeface="Cambria Math" panose="02040503050406030204" pitchFamily="18" charset="0"/>
                          </a:rPr>
                          <m:t>/</m:t>
                        </m:r>
                        <m:r>
                          <a:rPr kumimoji="1" lang="en-GB" altLang="zh-CN" sz="2000" b="0" i="1" smtClean="0">
                            <a:latin typeface="Cambria Math" panose="02040503050406030204" pitchFamily="18" charset="0"/>
                            <a:ea typeface="Cambria Math" panose="02040503050406030204" pitchFamily="18" charset="0"/>
                          </a:rPr>
                          <m:t>𝑥</m:t>
                        </m:r>
                      </m:e>
                    </m:d>
                  </m:oMath>
                </a14:m>
                <a:r>
                  <a:rPr kumimoji="1" lang="en-GB" altLang="zh-CN" sz="2000" dirty="0">
                    <a:latin typeface="Times New Roman" panose="02020603050405020304" pitchFamily="18" charset="0"/>
                    <a:cs typeface="Times New Roman" panose="02020603050405020304" pitchFamily="18" charset="0"/>
                  </a:rPr>
                  <a:t>.</a:t>
                </a:r>
              </a:p>
            </p:txBody>
          </p:sp>
        </mc:Choice>
        <mc:Fallback xmlns="">
          <p:sp>
            <p:nvSpPr>
              <p:cNvPr id="16" name="文本框 15">
                <a:extLst>
                  <a:ext uri="{FF2B5EF4-FFF2-40B4-BE49-F238E27FC236}">
                    <a16:creationId xmlns:a16="http://schemas.microsoft.com/office/drawing/2014/main" id="{3ACAB44F-6B34-C87A-6A76-AF777CC19A32}"/>
                  </a:ext>
                </a:extLst>
              </p:cNvPr>
              <p:cNvSpPr txBox="1">
                <a:spLocks noRot="1" noChangeAspect="1" noMove="1" noResize="1" noEditPoints="1" noAdjustHandles="1" noChangeArrowheads="1" noChangeShapeType="1" noTextEdit="1"/>
              </p:cNvSpPr>
              <p:nvPr/>
            </p:nvSpPr>
            <p:spPr>
              <a:xfrm>
                <a:off x="471928" y="1244909"/>
                <a:ext cx="11377182" cy="1603581"/>
              </a:xfrm>
              <a:prstGeom prst="rect">
                <a:avLst/>
              </a:prstGeom>
              <a:blipFill>
                <a:blip r:embed="rId11"/>
                <a:stretch>
                  <a:fillRect l="-334" t="-1563" b="-46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5865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pic>
        <p:nvPicPr>
          <p:cNvPr id="3" name="图片 2">
            <a:extLst>
              <a:ext uri="{FF2B5EF4-FFF2-40B4-BE49-F238E27FC236}">
                <a16:creationId xmlns:a16="http://schemas.microsoft.com/office/drawing/2014/main" id="{EDEE8CB8-38E9-D8F2-67C0-CD7CA968E0E0}"/>
              </a:ext>
            </a:extLst>
          </p:cNvPr>
          <p:cNvPicPr>
            <a:picLocks noChangeAspect="1"/>
          </p:cNvPicPr>
          <p:nvPr/>
        </p:nvPicPr>
        <p:blipFill>
          <a:blip r:embed="rId6"/>
          <a:stretch>
            <a:fillRect/>
          </a:stretch>
        </p:blipFill>
        <p:spPr>
          <a:xfrm>
            <a:off x="896174" y="585739"/>
            <a:ext cx="2346724" cy="2340000"/>
          </a:xfrm>
          <a:prstGeom prst="rect">
            <a:avLst/>
          </a:prstGeom>
        </p:spPr>
      </p:pic>
      <p:pic>
        <p:nvPicPr>
          <p:cNvPr id="15" name="图片 14">
            <a:extLst>
              <a:ext uri="{FF2B5EF4-FFF2-40B4-BE49-F238E27FC236}">
                <a16:creationId xmlns:a16="http://schemas.microsoft.com/office/drawing/2014/main" id="{C710CDA8-65F7-60F2-B84C-E34368E5DCA4}"/>
              </a:ext>
            </a:extLst>
          </p:cNvPr>
          <p:cNvPicPr>
            <a:picLocks noChangeAspect="1"/>
          </p:cNvPicPr>
          <p:nvPr/>
        </p:nvPicPr>
        <p:blipFill>
          <a:blip r:embed="rId7"/>
          <a:stretch>
            <a:fillRect/>
          </a:stretch>
        </p:blipFill>
        <p:spPr>
          <a:xfrm>
            <a:off x="870783" y="3473317"/>
            <a:ext cx="2819999" cy="2340000"/>
          </a:xfrm>
          <a:prstGeom prst="rect">
            <a:avLst/>
          </a:prstGeom>
        </p:spPr>
      </p:pic>
      <p:pic>
        <p:nvPicPr>
          <p:cNvPr id="17" name="图片 16">
            <a:extLst>
              <a:ext uri="{FF2B5EF4-FFF2-40B4-BE49-F238E27FC236}">
                <a16:creationId xmlns:a16="http://schemas.microsoft.com/office/drawing/2014/main" id="{F8B9613E-BD10-D0E2-ED08-8D187238F72A}"/>
              </a:ext>
            </a:extLst>
          </p:cNvPr>
          <p:cNvPicPr>
            <a:picLocks noChangeAspect="1"/>
          </p:cNvPicPr>
          <p:nvPr/>
        </p:nvPicPr>
        <p:blipFill>
          <a:blip r:embed="rId8"/>
          <a:stretch>
            <a:fillRect/>
          </a:stretch>
        </p:blipFill>
        <p:spPr>
          <a:xfrm>
            <a:off x="4536523" y="585739"/>
            <a:ext cx="2346724" cy="2340000"/>
          </a:xfrm>
          <a:prstGeom prst="rect">
            <a:avLst/>
          </a:prstGeom>
        </p:spPr>
      </p:pic>
      <p:sp>
        <p:nvSpPr>
          <p:cNvPr id="18" name="文本框 17">
            <a:extLst>
              <a:ext uri="{FF2B5EF4-FFF2-40B4-BE49-F238E27FC236}">
                <a16:creationId xmlns:a16="http://schemas.microsoft.com/office/drawing/2014/main" id="{BE1F0CEC-A52E-BFAB-4CA6-FD4D82F63060}"/>
              </a:ext>
            </a:extLst>
          </p:cNvPr>
          <p:cNvSpPr txBox="1"/>
          <p:nvPr/>
        </p:nvSpPr>
        <p:spPr>
          <a:xfrm>
            <a:off x="4687362" y="2863421"/>
            <a:ext cx="2191788" cy="646331"/>
          </a:xfrm>
          <a:prstGeom prst="rect">
            <a:avLst/>
          </a:prstGeom>
          <a:noFill/>
        </p:spPr>
        <p:txBody>
          <a:bodyPr wrap="square" rtlCol="0">
            <a:spAutoFit/>
          </a:bodyPr>
          <a:lstStyle/>
          <a:p>
            <a:pPr algn="ctr"/>
            <a:r>
              <a:rPr kumimoji="1" lang="en-GB" altLang="zh-CN" dirty="0">
                <a:latin typeface="Times New Roman" panose="02020603050405020304" pitchFamily="18" charset="0"/>
                <a:cs typeface="Times New Roman" panose="02020603050405020304" pitchFamily="18" charset="0"/>
              </a:rPr>
              <a:t>Ours, no Refinement </a:t>
            </a:r>
          </a:p>
          <a:p>
            <a:pPr algn="ctr"/>
            <a:r>
              <a:rPr kumimoji="1" lang="en-GB" altLang="zh-CN" dirty="0">
                <a:latin typeface="Times New Roman" panose="02020603050405020304" pitchFamily="18" charset="0"/>
                <a:cs typeface="Times New Roman" panose="02020603050405020304" pitchFamily="18" charset="0"/>
              </a:rPr>
              <a:t>Err.=2.0980e-03</a:t>
            </a:r>
          </a:p>
        </p:txBody>
      </p:sp>
      <p:pic>
        <p:nvPicPr>
          <p:cNvPr id="26" name="图片 25">
            <a:extLst>
              <a:ext uri="{FF2B5EF4-FFF2-40B4-BE49-F238E27FC236}">
                <a16:creationId xmlns:a16="http://schemas.microsoft.com/office/drawing/2014/main" id="{D3C86904-71FE-4F02-7DE7-6EF487CA7E0D}"/>
              </a:ext>
            </a:extLst>
          </p:cNvPr>
          <p:cNvPicPr>
            <a:picLocks noChangeAspect="1"/>
          </p:cNvPicPr>
          <p:nvPr/>
        </p:nvPicPr>
        <p:blipFill>
          <a:blip r:embed="rId9"/>
          <a:stretch>
            <a:fillRect/>
          </a:stretch>
        </p:blipFill>
        <p:spPr>
          <a:xfrm>
            <a:off x="4581446" y="3532018"/>
            <a:ext cx="2340000" cy="2340000"/>
          </a:xfrm>
          <a:prstGeom prst="rect">
            <a:avLst/>
          </a:prstGeom>
        </p:spPr>
      </p:pic>
      <p:pic>
        <p:nvPicPr>
          <p:cNvPr id="29" name="图片 28">
            <a:extLst>
              <a:ext uri="{FF2B5EF4-FFF2-40B4-BE49-F238E27FC236}">
                <a16:creationId xmlns:a16="http://schemas.microsoft.com/office/drawing/2014/main" id="{89A587CA-5A6B-F2E6-5C0B-83B6A9D4CFDB}"/>
              </a:ext>
            </a:extLst>
          </p:cNvPr>
          <p:cNvPicPr>
            <a:picLocks noChangeAspect="1"/>
          </p:cNvPicPr>
          <p:nvPr/>
        </p:nvPicPr>
        <p:blipFill>
          <a:blip r:embed="rId10"/>
          <a:stretch>
            <a:fillRect/>
          </a:stretch>
        </p:blipFill>
        <p:spPr>
          <a:xfrm>
            <a:off x="8675238" y="557432"/>
            <a:ext cx="2353410" cy="2340000"/>
          </a:xfrm>
          <a:prstGeom prst="rect">
            <a:avLst/>
          </a:prstGeom>
        </p:spPr>
      </p:pic>
      <p:pic>
        <p:nvPicPr>
          <p:cNvPr id="31" name="图片 30">
            <a:extLst>
              <a:ext uri="{FF2B5EF4-FFF2-40B4-BE49-F238E27FC236}">
                <a16:creationId xmlns:a16="http://schemas.microsoft.com/office/drawing/2014/main" id="{BF6BC00E-9C3C-FABF-5FF5-03731D0CD323}"/>
              </a:ext>
            </a:extLst>
          </p:cNvPr>
          <p:cNvPicPr>
            <a:picLocks noChangeAspect="1"/>
          </p:cNvPicPr>
          <p:nvPr/>
        </p:nvPicPr>
        <p:blipFill>
          <a:blip r:embed="rId11"/>
          <a:stretch>
            <a:fillRect/>
          </a:stretch>
        </p:blipFill>
        <p:spPr>
          <a:xfrm>
            <a:off x="8777714" y="3605367"/>
            <a:ext cx="2346705" cy="2340000"/>
          </a:xfrm>
          <a:prstGeom prst="rect">
            <a:avLst/>
          </a:prstGeom>
        </p:spPr>
      </p:pic>
      <p:sp>
        <p:nvSpPr>
          <p:cNvPr id="33" name="文本框 32">
            <a:extLst>
              <a:ext uri="{FF2B5EF4-FFF2-40B4-BE49-F238E27FC236}">
                <a16:creationId xmlns:a16="http://schemas.microsoft.com/office/drawing/2014/main" id="{329DC414-93A5-862E-5C98-90A152235C0C}"/>
              </a:ext>
            </a:extLst>
          </p:cNvPr>
          <p:cNvSpPr txBox="1"/>
          <p:nvPr/>
        </p:nvSpPr>
        <p:spPr>
          <a:xfrm>
            <a:off x="9127632" y="5849252"/>
            <a:ext cx="2461274" cy="646331"/>
          </a:xfrm>
          <a:prstGeom prst="rect">
            <a:avLst/>
          </a:prstGeom>
          <a:noFill/>
        </p:spPr>
        <p:txBody>
          <a:bodyPr wrap="square" rtlCol="0">
            <a:spAutoFit/>
          </a:bodyPr>
          <a:lstStyle/>
          <a:p>
            <a:pPr algn="ctr"/>
            <a:r>
              <a:rPr kumimoji="1" lang="en-GB" altLang="zh-CN" dirty="0">
                <a:latin typeface="Times New Roman" panose="02020603050405020304" pitchFamily="18" charset="0"/>
                <a:cs typeface="Times New Roman" panose="02020603050405020304" pitchFamily="18" charset="0"/>
              </a:rPr>
              <a:t>Winslow [Xu et al. 2019] Err.=1.7134e-03</a:t>
            </a:r>
          </a:p>
        </p:txBody>
      </p:sp>
      <p:sp>
        <p:nvSpPr>
          <p:cNvPr id="35" name="文本框 34">
            <a:extLst>
              <a:ext uri="{FF2B5EF4-FFF2-40B4-BE49-F238E27FC236}">
                <a16:creationId xmlns:a16="http://schemas.microsoft.com/office/drawing/2014/main" id="{7150E964-E6DF-1933-FCEF-846AA1C69EB6}"/>
              </a:ext>
            </a:extLst>
          </p:cNvPr>
          <p:cNvSpPr txBox="1"/>
          <p:nvPr/>
        </p:nvSpPr>
        <p:spPr>
          <a:xfrm>
            <a:off x="1251250" y="5813317"/>
            <a:ext cx="1743406" cy="646331"/>
          </a:xfrm>
          <a:prstGeom prst="rect">
            <a:avLst/>
          </a:prstGeom>
          <a:noFill/>
        </p:spPr>
        <p:txBody>
          <a:bodyPr wrap="square" rtlCol="0">
            <a:spAutoFit/>
          </a:bodyPr>
          <a:lstStyle/>
          <a:p>
            <a:pPr algn="ctr"/>
            <a:r>
              <a:rPr kumimoji="1" lang="en-GB" altLang="zh-CN" dirty="0">
                <a:latin typeface="Times New Roman" panose="02020603050405020304" pitchFamily="18" charset="0"/>
                <a:cs typeface="Times New Roman" panose="02020603050405020304" pitchFamily="18" charset="0"/>
              </a:rPr>
              <a:t>Initial (isotropic)</a:t>
            </a:r>
          </a:p>
          <a:p>
            <a:pPr algn="ctr"/>
            <a:r>
              <a:rPr kumimoji="1" lang="en-GB" altLang="zh-CN" dirty="0">
                <a:latin typeface="Times New Roman" panose="02020603050405020304" pitchFamily="18" charset="0"/>
                <a:cs typeface="Times New Roman" panose="02020603050405020304" pitchFamily="18" charset="0"/>
              </a:rPr>
              <a:t>Err.=4.3519e-03</a:t>
            </a:r>
          </a:p>
        </p:txBody>
      </p:sp>
      <p:grpSp>
        <p:nvGrpSpPr>
          <p:cNvPr id="37" name="组合 36">
            <a:extLst>
              <a:ext uri="{FF2B5EF4-FFF2-40B4-BE49-F238E27FC236}">
                <a16:creationId xmlns:a16="http://schemas.microsoft.com/office/drawing/2014/main" id="{30BAF769-A144-B3E6-B30F-799FCEDDC225}"/>
              </a:ext>
            </a:extLst>
          </p:cNvPr>
          <p:cNvGrpSpPr/>
          <p:nvPr/>
        </p:nvGrpSpPr>
        <p:grpSpPr>
          <a:xfrm>
            <a:off x="4427252" y="5508466"/>
            <a:ext cx="2719507" cy="1336162"/>
            <a:chOff x="3310896" y="5581815"/>
            <a:chExt cx="2719507" cy="1336162"/>
          </a:xfrm>
        </p:grpSpPr>
        <p:sp>
          <p:nvSpPr>
            <p:cNvPr id="27" name="文本框 26">
              <a:extLst>
                <a:ext uri="{FF2B5EF4-FFF2-40B4-BE49-F238E27FC236}">
                  <a16:creationId xmlns:a16="http://schemas.microsoft.com/office/drawing/2014/main" id="{D5FA3172-9D3E-486A-ABCC-041F1C9DFAB1}"/>
                </a:ext>
              </a:extLst>
            </p:cNvPr>
            <p:cNvSpPr txBox="1"/>
            <p:nvPr/>
          </p:nvSpPr>
          <p:spPr>
            <a:xfrm>
              <a:off x="3825569" y="5914360"/>
              <a:ext cx="1743406" cy="646331"/>
            </a:xfrm>
            <a:prstGeom prst="rect">
              <a:avLst/>
            </a:prstGeom>
            <a:noFill/>
          </p:spPr>
          <p:txBody>
            <a:bodyPr wrap="square" rtlCol="0">
              <a:spAutoFit/>
            </a:bodyPr>
            <a:lstStyle/>
            <a:p>
              <a:pPr algn="ctr"/>
              <a:r>
                <a:rPr kumimoji="1" lang="en-GB" altLang="zh-CN" dirty="0">
                  <a:latin typeface="Times New Roman" panose="02020603050405020304" pitchFamily="18" charset="0"/>
                  <a:cs typeface="Times New Roman" panose="02020603050405020304" pitchFamily="18" charset="0"/>
                </a:rPr>
                <a:t>Ours, h=1</a:t>
              </a:r>
            </a:p>
            <a:p>
              <a:pPr algn="ctr"/>
              <a:r>
                <a:rPr kumimoji="1" lang="en-GB" altLang="zh-CN" dirty="0">
                  <a:latin typeface="Times New Roman" panose="02020603050405020304" pitchFamily="18" charset="0"/>
                  <a:cs typeface="Times New Roman" panose="02020603050405020304" pitchFamily="18" charset="0"/>
                </a:rPr>
                <a:t>Err.=1.2247e-03</a:t>
              </a:r>
            </a:p>
          </p:txBody>
        </p:sp>
        <p:sp>
          <p:nvSpPr>
            <p:cNvPr id="36" name="爆炸形 1 35">
              <a:extLst>
                <a:ext uri="{FF2B5EF4-FFF2-40B4-BE49-F238E27FC236}">
                  <a16:creationId xmlns:a16="http://schemas.microsoft.com/office/drawing/2014/main" id="{32AB14A0-3BF8-D813-F2E3-8ECC4B25A278}"/>
                </a:ext>
              </a:extLst>
            </p:cNvPr>
            <p:cNvSpPr/>
            <p:nvPr/>
          </p:nvSpPr>
          <p:spPr>
            <a:xfrm>
              <a:off x="3310896" y="5581815"/>
              <a:ext cx="2719507" cy="1336162"/>
            </a:xfrm>
            <a:prstGeom prst="irregularSeal1">
              <a:avLst/>
            </a:prstGeom>
            <a:noFill/>
            <a:ln w="2857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GB" altLang="zh-CN"/>
            </a:p>
          </p:txBody>
        </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12"/>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26</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13"/>
                  <a:stretch>
                    <a:fillRect l="-217" t="-3571" b="-17857"/>
                  </a:stretch>
                </a:blipFill>
              </p:spPr>
              <p:txBody>
                <a:bodyPr/>
                <a:lstStyle/>
                <a:p>
                  <a:r>
                    <a:rPr lang="zh-CN" altLang="en-US">
                      <a:noFill/>
                    </a:rPr>
                    <a:t> </a:t>
                  </a:r>
                </a:p>
              </p:txBody>
            </p:sp>
          </mc:Fallback>
        </mc:AlternateContent>
      </p:grpSp>
      <p:grpSp>
        <p:nvGrpSpPr>
          <p:cNvPr id="39" name="组合 38">
            <a:extLst>
              <a:ext uri="{FF2B5EF4-FFF2-40B4-BE49-F238E27FC236}">
                <a16:creationId xmlns:a16="http://schemas.microsoft.com/office/drawing/2014/main" id="{ADCED4F3-0FA5-5CAC-ED91-E88504BF9B38}"/>
              </a:ext>
            </a:extLst>
          </p:cNvPr>
          <p:cNvGrpSpPr/>
          <p:nvPr/>
        </p:nvGrpSpPr>
        <p:grpSpPr>
          <a:xfrm>
            <a:off x="8334086" y="2397582"/>
            <a:ext cx="3689207" cy="1532539"/>
            <a:chOff x="6386912" y="2583823"/>
            <a:chExt cx="3689207" cy="1532539"/>
          </a:xfrm>
        </p:grpSpPr>
        <p:sp>
          <p:nvSpPr>
            <p:cNvPr id="32" name="文本框 31">
              <a:extLst>
                <a:ext uri="{FF2B5EF4-FFF2-40B4-BE49-F238E27FC236}">
                  <a16:creationId xmlns:a16="http://schemas.microsoft.com/office/drawing/2014/main" id="{1E46F88C-069D-2E26-6C1E-6775FE2C1DF6}"/>
                </a:ext>
              </a:extLst>
            </p:cNvPr>
            <p:cNvSpPr txBox="1"/>
            <p:nvPr/>
          </p:nvSpPr>
          <p:spPr>
            <a:xfrm>
              <a:off x="6982007" y="3075067"/>
              <a:ext cx="2499015" cy="646331"/>
            </a:xfrm>
            <a:prstGeom prst="rect">
              <a:avLst/>
            </a:prstGeom>
            <a:noFill/>
          </p:spPr>
          <p:txBody>
            <a:bodyPr wrap="square" rtlCol="0">
              <a:spAutoFit/>
            </a:bodyPr>
            <a:lstStyle/>
            <a:p>
              <a:pPr algn="ctr"/>
              <a:r>
                <a:rPr kumimoji="1" lang="en-GB" altLang="zh-CN" dirty="0">
                  <a:latin typeface="Times New Roman" panose="02020603050405020304" pitchFamily="18" charset="0"/>
                  <a:cs typeface="Times New Roman" panose="02020603050405020304" pitchFamily="18" charset="0"/>
                </a:rPr>
                <a:t>L2 error [Xu et al. 2013] Err.=5.5329e-04</a:t>
              </a:r>
            </a:p>
          </p:txBody>
        </p:sp>
        <p:sp>
          <p:nvSpPr>
            <p:cNvPr id="38" name="爆炸形 1 37">
              <a:extLst>
                <a:ext uri="{FF2B5EF4-FFF2-40B4-BE49-F238E27FC236}">
                  <a16:creationId xmlns:a16="http://schemas.microsoft.com/office/drawing/2014/main" id="{BB8E2DB2-E9CD-2370-5DE3-3035277EF378}"/>
                </a:ext>
              </a:extLst>
            </p:cNvPr>
            <p:cNvSpPr/>
            <p:nvPr/>
          </p:nvSpPr>
          <p:spPr>
            <a:xfrm>
              <a:off x="6386912" y="2583823"/>
              <a:ext cx="3689207" cy="1532539"/>
            </a:xfrm>
            <a:prstGeom prst="irregularSeal1">
              <a:avLst/>
            </a:prstGeom>
            <a:noFill/>
            <a:ln w="2857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GB" altLang="zh-CN"/>
            </a:p>
          </p:txBody>
        </p:sp>
      </p:grpSp>
      <p:sp>
        <p:nvSpPr>
          <p:cNvPr id="34" name="文本框 33">
            <a:extLst>
              <a:ext uri="{FF2B5EF4-FFF2-40B4-BE49-F238E27FC236}">
                <a16:creationId xmlns:a16="http://schemas.microsoft.com/office/drawing/2014/main" id="{8952D109-82CA-170B-2F5F-5322DBE45D76}"/>
              </a:ext>
            </a:extLst>
          </p:cNvPr>
          <p:cNvSpPr txBox="1"/>
          <p:nvPr/>
        </p:nvSpPr>
        <p:spPr>
          <a:xfrm>
            <a:off x="1023430" y="2921274"/>
            <a:ext cx="1743406" cy="369332"/>
          </a:xfrm>
          <a:prstGeom prst="rect">
            <a:avLst/>
          </a:prstGeom>
          <a:noFill/>
        </p:spPr>
        <p:txBody>
          <a:bodyPr wrap="square" rtlCol="0">
            <a:spAutoFit/>
          </a:bodyPr>
          <a:lstStyle/>
          <a:p>
            <a:pPr algn="ctr"/>
            <a:r>
              <a:rPr kumimoji="1" lang="en-GB" altLang="zh-CN" dirty="0">
                <a:latin typeface="Times New Roman" panose="02020603050405020304" pitchFamily="18" charset="0"/>
                <a:cs typeface="Times New Roman" panose="02020603050405020304" pitchFamily="18" charset="0"/>
              </a:rPr>
              <a:t>Design model</a:t>
            </a:r>
          </a:p>
        </p:txBody>
      </p:sp>
    </p:spTree>
    <p:extLst>
      <p:ext uri="{BB962C8B-B14F-4D97-AF65-F5344CB8AC3E}">
        <p14:creationId xmlns:p14="http://schemas.microsoft.com/office/powerpoint/2010/main" val="3411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27</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99102F58-9EF5-5952-EB4D-569B41716060}"/>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DD4770F6-2F20-0E85-3F4C-5C959C6CFEEA}"/>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C423AD50-ACA2-10A2-7F9D-8C84673CEEAD}"/>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More complicated geometry</a:t>
              </a:r>
            </a:p>
          </p:txBody>
        </p:sp>
      </p:grpSp>
      <mc:AlternateContent xmlns:mc="http://schemas.openxmlformats.org/markup-compatibility/2006">
        <mc:Choice xmlns:a14="http://schemas.microsoft.com/office/drawing/2010/main" Requires="a14">
          <p:graphicFrame>
            <p:nvGraphicFramePr>
              <p:cNvPr id="17" name="表格 27">
                <a:extLst>
                  <a:ext uri="{FF2B5EF4-FFF2-40B4-BE49-F238E27FC236}">
                    <a16:creationId xmlns:a16="http://schemas.microsoft.com/office/drawing/2014/main" id="{8FAD06D2-99EA-8274-0ED8-00DF8C3774BD}"/>
                  </a:ext>
                </a:extLst>
              </p:cNvPr>
              <p:cNvGraphicFramePr>
                <a:graphicFrameLocks noGrp="1"/>
              </p:cNvGraphicFramePr>
              <p:nvPr>
                <p:extLst>
                  <p:ext uri="{D42A27DB-BD31-4B8C-83A1-F6EECF244321}">
                    <p14:modId xmlns:p14="http://schemas.microsoft.com/office/powerpoint/2010/main" val="1456268516"/>
                  </p:ext>
                </p:extLst>
              </p:nvPr>
            </p:nvGraphicFramePr>
            <p:xfrm>
              <a:off x="3319074" y="4306275"/>
              <a:ext cx="5884320" cy="2019120"/>
            </p:xfrm>
            <a:graphic>
              <a:graphicData uri="http://schemas.openxmlformats.org/drawingml/2006/table">
                <a:tbl>
                  <a:tblPr firstRow="1" bandRow="1">
                    <a:tableStyleId>{5C22544A-7EE6-4342-B048-85BDC9FD1C3A}</a:tableStyleId>
                  </a:tblPr>
                  <a:tblGrid>
                    <a:gridCol w="1471080">
                      <a:extLst>
                        <a:ext uri="{9D8B030D-6E8A-4147-A177-3AD203B41FA5}">
                          <a16:colId xmlns:a16="http://schemas.microsoft.com/office/drawing/2014/main" val="3089743236"/>
                        </a:ext>
                      </a:extLst>
                    </a:gridCol>
                    <a:gridCol w="1471080">
                      <a:extLst>
                        <a:ext uri="{9D8B030D-6E8A-4147-A177-3AD203B41FA5}">
                          <a16:colId xmlns:a16="http://schemas.microsoft.com/office/drawing/2014/main" val="3224692969"/>
                        </a:ext>
                      </a:extLst>
                    </a:gridCol>
                    <a:gridCol w="1471080">
                      <a:extLst>
                        <a:ext uri="{9D8B030D-6E8A-4147-A177-3AD203B41FA5}">
                          <a16:colId xmlns:a16="http://schemas.microsoft.com/office/drawing/2014/main" val="48312707"/>
                        </a:ext>
                      </a:extLst>
                    </a:gridCol>
                    <a:gridCol w="1471080">
                      <a:extLst>
                        <a:ext uri="{9D8B030D-6E8A-4147-A177-3AD203B41FA5}">
                          <a16:colId xmlns:a16="http://schemas.microsoft.com/office/drawing/2014/main" val="824781"/>
                        </a:ext>
                      </a:extLst>
                    </a:gridCol>
                  </a:tblGrid>
                  <a:tr h="360000">
                    <a:tc>
                      <a:txBody>
                        <a:bodyPr/>
                        <a:lstStyle/>
                        <a:p>
                          <a:pPr algn="ctr"/>
                          <a:r>
                            <a:rPr lang="nl-NL" altLang="zh-CN" sz="1600" dirty="0" err="1">
                              <a:latin typeface="Times New Roman" panose="02020603050405020304" pitchFamily="18" charset="0"/>
                              <a:cs typeface="Times New Roman" panose="02020603050405020304" pitchFamily="18" charset="0"/>
                            </a:rPr>
                            <a:t>Refinement</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err="1">
                              <a:latin typeface="Times New Roman" panose="02020603050405020304" pitchFamily="18" charset="0"/>
                              <a:cs typeface="Times New Roman" panose="02020603050405020304" pitchFamily="18" charset="0"/>
                            </a:rPr>
                            <a:t>Average</a:t>
                          </a:r>
                          <a:r>
                            <a:rPr lang="nl-NL" altLang="zh-CN" sz="1600" dirty="0">
                              <a:latin typeface="Times New Roman" panose="02020603050405020304" pitchFamily="18" charset="0"/>
                              <a:cs typeface="Times New Roman" panose="02020603050405020304" pitchFamily="18" charset="0"/>
                            </a:rPr>
                            <a:t> error</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 xmlns:m="http://schemas.openxmlformats.org/officeDocument/2006/math">
                              <m:sSub>
                                <m:sSubPr>
                                  <m:ctrlPr>
                                    <a:rPr lang="en-US" altLang="zh-CN" sz="1600" i="1" smtClean="0">
                                      <a:latin typeface="Cambria Math" panose="02040503050406030204" pitchFamily="18" charset="0"/>
                                    </a:rPr>
                                  </m:ctrlPr>
                                </m:sSubPr>
                                <m:e>
                                  <m:r>
                                    <a:rPr lang="nl-NL" altLang="zh-CN" sz="1600" b="1" i="1" smtClean="0">
                                      <a:latin typeface="Cambria Math" panose="02040503050406030204" pitchFamily="18" charset="0"/>
                                    </a:rPr>
                                    <m:t>𝑳</m:t>
                                  </m:r>
                                </m:e>
                                <m:sub>
                                  <m:r>
                                    <a:rPr lang="nl-NL" altLang="zh-CN" sz="1600" b="1" i="1" smtClean="0">
                                      <a:latin typeface="Cambria Math" panose="02040503050406030204" pitchFamily="18" charset="0"/>
                                    </a:rPr>
                                    <m:t>𝟐</m:t>
                                  </m:r>
                                </m:sub>
                              </m:sSub>
                            </m:oMath>
                          </a14:m>
                          <a:r>
                            <a:rPr lang="en-US" altLang="zh-CN" sz="1600" dirty="0">
                              <a:latin typeface="Times New Roman" panose="02020603050405020304" pitchFamily="18" charset="0"/>
                              <a:cs typeface="Times New Roman" panose="02020603050405020304" pitchFamily="18" charset="0"/>
                            </a:rPr>
                            <a:t> error</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Running time (sec.)</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33801685"/>
                      </a:ext>
                    </a:extLst>
                  </a:tr>
                  <a:tr h="360000">
                    <a:tc>
                      <a:txBody>
                        <a:bodyPr/>
                        <a:lstStyle/>
                        <a:p>
                          <a:pPr algn="ctr"/>
                          <a:r>
                            <a:rPr lang="nl-NL" altLang="zh-CN" sz="1600" dirty="0" err="1">
                              <a:latin typeface="Times New Roman" panose="02020603050405020304" pitchFamily="18" charset="0"/>
                              <a:cs typeface="Times New Roman" panose="02020603050405020304" pitchFamily="18" charset="0"/>
                            </a:rPr>
                            <a:t>Initialization</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1.5032e−02</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2.7269e−02</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0.21</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20477851"/>
                      </a:ext>
                    </a:extLst>
                  </a:tr>
                  <a:tr h="360000">
                    <a:tc>
                      <a:txBody>
                        <a:bodyPr/>
                        <a:lstStyle/>
                        <a:p>
                          <a:pPr algn="ctr"/>
                          <a:r>
                            <a:rPr lang="nl-NL" altLang="zh-CN" sz="1600" dirty="0">
                              <a:latin typeface="Times New Roman" panose="02020603050405020304" pitchFamily="18" charset="0"/>
                              <a:cs typeface="Times New Roman" panose="02020603050405020304" pitchFamily="18" charset="0"/>
                            </a:rPr>
                            <a:t>NO</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6.2290e−03</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1.1213e−02</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6.03</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90651536"/>
                      </a:ext>
                    </a:extLst>
                  </a:tr>
                  <a:tr h="360000">
                    <a:tc>
                      <a:txBody>
                        <a:bodyPr/>
                        <a:lstStyle/>
                        <a:p>
                          <a:pPr algn="ctr"/>
                          <a14:m>
                            <m:oMathPara xmlns:m="http://schemas.openxmlformats.org/officeDocument/2006/math">
                              <m:oMathParaPr>
                                <m:jc m:val="centerGroup"/>
                              </m:oMathParaPr>
                              <m:oMath xmlns:m="http://schemas.openxmlformats.org/officeDocument/2006/math">
                                <m:r>
                                  <a:rPr lang="nl-NL" altLang="zh-CN" sz="1600" b="0" i="1" smtClean="0">
                                    <a:solidFill>
                                      <a:srgbClr val="FF0000"/>
                                    </a:solidFill>
                                    <a:latin typeface="Cambria Math" panose="02040503050406030204" pitchFamily="18" charset="0"/>
                                  </a:rPr>
                                  <m:t>𝑝</m:t>
                                </m:r>
                                <m:r>
                                  <a:rPr lang="nl-NL" altLang="zh-CN" sz="1600" b="0" i="1" smtClean="0">
                                    <a:solidFill>
                                      <a:srgbClr val="FF0000"/>
                                    </a:solidFill>
                                    <a:latin typeface="Cambria Math" panose="02040503050406030204" pitchFamily="18" charset="0"/>
                                  </a:rPr>
                                  <m:t>=1</m:t>
                                </m:r>
                              </m:oMath>
                            </m:oMathPara>
                          </a14:m>
                          <a:endParaRPr lang="zh-CN" altLang="en-US" sz="16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b="1" dirty="0">
                              <a:solidFill>
                                <a:srgbClr val="FF0000"/>
                              </a:solidFill>
                              <a:latin typeface="Times New Roman" panose="02020603050405020304" pitchFamily="18" charset="0"/>
                              <a:cs typeface="Times New Roman" panose="02020603050405020304" pitchFamily="18" charset="0"/>
                            </a:rPr>
                            <a:t>2.1423e−03</a:t>
                          </a:r>
                          <a:endParaRPr lang="zh-CN" altLang="en-US" sz="1600" b="1"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b="1" dirty="0">
                              <a:solidFill>
                                <a:srgbClr val="FF0000"/>
                              </a:solidFill>
                              <a:latin typeface="Times New Roman" panose="02020603050405020304" pitchFamily="18" charset="0"/>
                              <a:cs typeface="Times New Roman" panose="02020603050405020304" pitchFamily="18" charset="0"/>
                            </a:rPr>
                            <a:t>4.5594e−03</a:t>
                          </a:r>
                          <a:endParaRPr lang="zh-CN" altLang="en-US" sz="1600" b="1"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9.28</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25891565"/>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NL" altLang="zh-CN" sz="1600" b="0" i="1" smtClean="0">
                                    <a:latin typeface="Cambria Math" panose="02040503050406030204" pitchFamily="18" charset="0"/>
                                  </a:rPr>
                                  <m:t>h</m:t>
                                </m:r>
                                <m:r>
                                  <a:rPr lang="nl-NL" altLang="zh-CN" sz="1600" b="0" i="1" smtClean="0">
                                    <a:latin typeface="Cambria Math" panose="02040503050406030204" pitchFamily="18" charset="0"/>
                                  </a:rPr>
                                  <m:t>=1</m:t>
                                </m:r>
                              </m:oMath>
                            </m:oMathPara>
                          </a14:m>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2.4356e−03</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7.0504e−03</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15.60</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46079981"/>
                      </a:ext>
                    </a:extLst>
                  </a:tr>
                </a:tbl>
              </a:graphicData>
            </a:graphic>
          </p:graphicFrame>
        </mc:Choice>
        <mc:Fallback>
          <p:graphicFrame>
            <p:nvGraphicFramePr>
              <p:cNvPr id="17" name="表格 27">
                <a:extLst>
                  <a:ext uri="{FF2B5EF4-FFF2-40B4-BE49-F238E27FC236}">
                    <a16:creationId xmlns:a16="http://schemas.microsoft.com/office/drawing/2014/main" id="{8FAD06D2-99EA-8274-0ED8-00DF8C3774BD}"/>
                  </a:ext>
                </a:extLst>
              </p:cNvPr>
              <p:cNvGraphicFramePr>
                <a:graphicFrameLocks noGrp="1"/>
              </p:cNvGraphicFramePr>
              <p:nvPr>
                <p:extLst>
                  <p:ext uri="{D42A27DB-BD31-4B8C-83A1-F6EECF244321}">
                    <p14:modId xmlns:p14="http://schemas.microsoft.com/office/powerpoint/2010/main" val="1456268516"/>
                  </p:ext>
                </p:extLst>
              </p:nvPr>
            </p:nvGraphicFramePr>
            <p:xfrm>
              <a:off x="3319074" y="4306275"/>
              <a:ext cx="5884320" cy="2019120"/>
            </p:xfrm>
            <a:graphic>
              <a:graphicData uri="http://schemas.openxmlformats.org/drawingml/2006/table">
                <a:tbl>
                  <a:tblPr firstRow="1" bandRow="1">
                    <a:tableStyleId>{5C22544A-7EE6-4342-B048-85BDC9FD1C3A}</a:tableStyleId>
                  </a:tblPr>
                  <a:tblGrid>
                    <a:gridCol w="1471080">
                      <a:extLst>
                        <a:ext uri="{9D8B030D-6E8A-4147-A177-3AD203B41FA5}">
                          <a16:colId xmlns:a16="http://schemas.microsoft.com/office/drawing/2014/main" val="3089743236"/>
                        </a:ext>
                      </a:extLst>
                    </a:gridCol>
                    <a:gridCol w="1471080">
                      <a:extLst>
                        <a:ext uri="{9D8B030D-6E8A-4147-A177-3AD203B41FA5}">
                          <a16:colId xmlns:a16="http://schemas.microsoft.com/office/drawing/2014/main" val="3224692969"/>
                        </a:ext>
                      </a:extLst>
                    </a:gridCol>
                    <a:gridCol w="1471080">
                      <a:extLst>
                        <a:ext uri="{9D8B030D-6E8A-4147-A177-3AD203B41FA5}">
                          <a16:colId xmlns:a16="http://schemas.microsoft.com/office/drawing/2014/main" val="48312707"/>
                        </a:ext>
                      </a:extLst>
                    </a:gridCol>
                    <a:gridCol w="1471080">
                      <a:extLst>
                        <a:ext uri="{9D8B030D-6E8A-4147-A177-3AD203B41FA5}">
                          <a16:colId xmlns:a16="http://schemas.microsoft.com/office/drawing/2014/main" val="824781"/>
                        </a:ext>
                      </a:extLst>
                    </a:gridCol>
                  </a:tblGrid>
                  <a:tr h="579120">
                    <a:tc>
                      <a:txBody>
                        <a:bodyPr/>
                        <a:lstStyle/>
                        <a:p>
                          <a:pPr algn="ctr"/>
                          <a:r>
                            <a:rPr lang="nl-NL" altLang="zh-CN" sz="1600" dirty="0" err="1">
                              <a:latin typeface="Times New Roman" panose="02020603050405020304" pitchFamily="18" charset="0"/>
                              <a:cs typeface="Times New Roman" panose="02020603050405020304" pitchFamily="18" charset="0"/>
                            </a:rPr>
                            <a:t>Refinement</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err="1">
                              <a:latin typeface="Times New Roman" panose="02020603050405020304" pitchFamily="18" charset="0"/>
                              <a:cs typeface="Times New Roman" panose="02020603050405020304" pitchFamily="18" charset="0"/>
                            </a:rPr>
                            <a:t>Average</a:t>
                          </a:r>
                          <a:r>
                            <a:rPr lang="nl-NL" altLang="zh-CN" sz="1600" dirty="0">
                              <a:latin typeface="Times New Roman" panose="02020603050405020304" pitchFamily="18" charset="0"/>
                              <a:cs typeface="Times New Roman" panose="02020603050405020304" pitchFamily="18" charset="0"/>
                            </a:rPr>
                            <a:t> error</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9"/>
                          <a:stretch>
                            <a:fillRect l="-200862" t="-4348" r="-101724" b="-258696"/>
                          </a:stretch>
                        </a:blipFill>
                      </a:tcPr>
                    </a:tc>
                    <a:tc>
                      <a:txBody>
                        <a:bodyPr/>
                        <a:lstStyle/>
                        <a:p>
                          <a:pPr algn="ctr"/>
                          <a:r>
                            <a:rPr lang="nl-NL" altLang="zh-CN" sz="1600" dirty="0">
                              <a:latin typeface="Times New Roman" panose="02020603050405020304" pitchFamily="18" charset="0"/>
                              <a:cs typeface="Times New Roman" panose="02020603050405020304" pitchFamily="18" charset="0"/>
                            </a:rPr>
                            <a:t>Running time (sec.)</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33801685"/>
                      </a:ext>
                    </a:extLst>
                  </a:tr>
                  <a:tr h="360000">
                    <a:tc>
                      <a:txBody>
                        <a:bodyPr/>
                        <a:lstStyle/>
                        <a:p>
                          <a:pPr algn="ctr"/>
                          <a:r>
                            <a:rPr lang="nl-NL" altLang="zh-CN" sz="1600" dirty="0" err="1">
                              <a:latin typeface="Times New Roman" panose="02020603050405020304" pitchFamily="18" charset="0"/>
                              <a:cs typeface="Times New Roman" panose="02020603050405020304" pitchFamily="18" charset="0"/>
                            </a:rPr>
                            <a:t>Initialization</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1.5032e−02</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2.7269e−02</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0.21</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20477851"/>
                      </a:ext>
                    </a:extLst>
                  </a:tr>
                  <a:tr h="360000">
                    <a:tc>
                      <a:txBody>
                        <a:bodyPr/>
                        <a:lstStyle/>
                        <a:p>
                          <a:pPr algn="ctr"/>
                          <a:r>
                            <a:rPr lang="nl-NL" altLang="zh-CN" sz="1600" dirty="0">
                              <a:latin typeface="Times New Roman" panose="02020603050405020304" pitchFamily="18" charset="0"/>
                              <a:cs typeface="Times New Roman" panose="02020603050405020304" pitchFamily="18" charset="0"/>
                            </a:rPr>
                            <a:t>NO</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6.2290e−03</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1.1213e−02</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6.03</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90651536"/>
                      </a:ext>
                    </a:extLst>
                  </a:tr>
                  <a:tr h="360000">
                    <a:tc>
                      <a:txBody>
                        <a:bodyPr/>
                        <a:lstStyle/>
                        <a:p>
                          <a:endParaRPr lang="zh-CN"/>
                        </a:p>
                      </a:txBody>
                      <a:tcPr anchor="ctr">
                        <a:blipFill>
                          <a:blip r:embed="rId9"/>
                          <a:stretch>
                            <a:fillRect l="-862" t="-375000" r="-301724" b="-121429"/>
                          </a:stretch>
                        </a:blipFill>
                      </a:tcPr>
                    </a:tc>
                    <a:tc>
                      <a:txBody>
                        <a:bodyPr/>
                        <a:lstStyle/>
                        <a:p>
                          <a:pPr algn="ctr"/>
                          <a:r>
                            <a:rPr lang="nl-NL" altLang="zh-CN" sz="1600" b="1" dirty="0">
                              <a:solidFill>
                                <a:srgbClr val="FF0000"/>
                              </a:solidFill>
                              <a:latin typeface="Times New Roman" panose="02020603050405020304" pitchFamily="18" charset="0"/>
                              <a:cs typeface="Times New Roman" panose="02020603050405020304" pitchFamily="18" charset="0"/>
                            </a:rPr>
                            <a:t>2.1423e−03</a:t>
                          </a:r>
                          <a:endParaRPr lang="zh-CN" altLang="en-US" sz="1600" b="1"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b="1" dirty="0">
                              <a:solidFill>
                                <a:srgbClr val="FF0000"/>
                              </a:solidFill>
                              <a:latin typeface="Times New Roman" panose="02020603050405020304" pitchFamily="18" charset="0"/>
                              <a:cs typeface="Times New Roman" panose="02020603050405020304" pitchFamily="18" charset="0"/>
                            </a:rPr>
                            <a:t>4.5594e−03</a:t>
                          </a:r>
                          <a:endParaRPr lang="zh-CN" altLang="en-US" sz="1600" b="1"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9.28</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25891565"/>
                      </a:ext>
                    </a:extLst>
                  </a:tr>
                  <a:tr h="360000">
                    <a:tc>
                      <a:txBody>
                        <a:bodyPr/>
                        <a:lstStyle/>
                        <a:p>
                          <a:endParaRPr lang="zh-CN"/>
                        </a:p>
                      </a:txBody>
                      <a:tcPr anchor="ctr">
                        <a:blipFill>
                          <a:blip r:embed="rId9"/>
                          <a:stretch>
                            <a:fillRect l="-862" t="-458621" r="-301724" b="-17241"/>
                          </a:stretch>
                        </a:blipFill>
                      </a:tcPr>
                    </a:tc>
                    <a:tc>
                      <a:txBody>
                        <a:bodyPr/>
                        <a:lstStyle/>
                        <a:p>
                          <a:pPr algn="ctr"/>
                          <a:r>
                            <a:rPr lang="nl-NL" altLang="zh-CN" sz="1600" dirty="0">
                              <a:latin typeface="Times New Roman" panose="02020603050405020304" pitchFamily="18" charset="0"/>
                              <a:cs typeface="Times New Roman" panose="02020603050405020304" pitchFamily="18" charset="0"/>
                            </a:rPr>
                            <a:t>2.4356e−03</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7.0504e−03</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nl-NL" altLang="zh-CN" sz="1600" dirty="0">
                              <a:latin typeface="Times New Roman" panose="02020603050405020304" pitchFamily="18" charset="0"/>
                              <a:cs typeface="Times New Roman" panose="02020603050405020304" pitchFamily="18" charset="0"/>
                            </a:rPr>
                            <a:t>15.60</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46079981"/>
                      </a:ext>
                    </a:extLst>
                  </a:tr>
                </a:tbl>
              </a:graphicData>
            </a:graphic>
          </p:graphicFrame>
        </mc:Fallback>
      </mc:AlternateContent>
      <p:grpSp>
        <p:nvGrpSpPr>
          <p:cNvPr id="16" name="组合 15">
            <a:extLst>
              <a:ext uri="{FF2B5EF4-FFF2-40B4-BE49-F238E27FC236}">
                <a16:creationId xmlns:a16="http://schemas.microsoft.com/office/drawing/2014/main" id="{02B31023-A157-E099-4280-9F8853C13D3F}"/>
              </a:ext>
            </a:extLst>
          </p:cNvPr>
          <p:cNvGrpSpPr/>
          <p:nvPr/>
        </p:nvGrpSpPr>
        <p:grpSpPr>
          <a:xfrm>
            <a:off x="2717545" y="1180336"/>
            <a:ext cx="6968589" cy="2865707"/>
            <a:chOff x="2297151" y="1257951"/>
            <a:chExt cx="6968589" cy="2865707"/>
          </a:xfrm>
        </p:grpSpPr>
        <p:grpSp>
          <p:nvGrpSpPr>
            <p:cNvPr id="2" name="组合 1">
              <a:extLst>
                <a:ext uri="{FF2B5EF4-FFF2-40B4-BE49-F238E27FC236}">
                  <a16:creationId xmlns:a16="http://schemas.microsoft.com/office/drawing/2014/main" id="{94314DD0-E634-07B0-677B-91FDAEC00F99}"/>
                </a:ext>
              </a:extLst>
            </p:cNvPr>
            <p:cNvGrpSpPr/>
            <p:nvPr/>
          </p:nvGrpSpPr>
          <p:grpSpPr>
            <a:xfrm>
              <a:off x="2704759" y="1257951"/>
              <a:ext cx="6560981" cy="2577107"/>
              <a:chOff x="3044992" y="1182816"/>
              <a:chExt cx="6560981" cy="2577107"/>
            </a:xfrm>
          </p:grpSpPr>
          <p:pic>
            <p:nvPicPr>
              <p:cNvPr id="3" name="图片 2">
                <a:extLst>
                  <a:ext uri="{FF2B5EF4-FFF2-40B4-BE49-F238E27FC236}">
                    <a16:creationId xmlns:a16="http://schemas.microsoft.com/office/drawing/2014/main" id="{BE76458E-D337-1845-9FA2-929E831D8FC5}"/>
                  </a:ext>
                </a:extLst>
              </p:cNvPr>
              <p:cNvPicPr>
                <a:picLocks noChangeAspect="1"/>
              </p:cNvPicPr>
              <p:nvPr/>
            </p:nvPicPr>
            <p:blipFill>
              <a:blip r:embed="rId10"/>
              <a:stretch>
                <a:fillRect/>
              </a:stretch>
            </p:blipFill>
            <p:spPr>
              <a:xfrm>
                <a:off x="3044992" y="1182816"/>
                <a:ext cx="2440574" cy="2520000"/>
              </a:xfrm>
              <a:prstGeom prst="rect">
                <a:avLst/>
              </a:prstGeom>
            </p:spPr>
          </p:pic>
          <p:pic>
            <p:nvPicPr>
              <p:cNvPr id="15" name="图片 14">
                <a:extLst>
                  <a:ext uri="{FF2B5EF4-FFF2-40B4-BE49-F238E27FC236}">
                    <a16:creationId xmlns:a16="http://schemas.microsoft.com/office/drawing/2014/main" id="{080F9664-93A3-3BB3-5165-DA2145C9A077}"/>
                  </a:ext>
                </a:extLst>
              </p:cNvPr>
              <p:cNvPicPr>
                <a:picLocks noChangeAspect="1"/>
              </p:cNvPicPr>
              <p:nvPr/>
            </p:nvPicPr>
            <p:blipFill>
              <a:blip r:embed="rId11"/>
              <a:stretch>
                <a:fillRect/>
              </a:stretch>
            </p:blipFill>
            <p:spPr>
              <a:xfrm>
                <a:off x="6484939" y="1239923"/>
                <a:ext cx="3121034" cy="2520000"/>
              </a:xfrm>
              <a:prstGeom prst="rect">
                <a:avLst/>
              </a:prstGeom>
            </p:spPr>
          </p:pic>
        </p:grpSp>
        <p:sp>
          <p:nvSpPr>
            <p:cNvPr id="14" name="文本框 13">
              <a:extLst>
                <a:ext uri="{FF2B5EF4-FFF2-40B4-BE49-F238E27FC236}">
                  <a16:creationId xmlns:a16="http://schemas.microsoft.com/office/drawing/2014/main" id="{52D423BD-3559-25C1-D789-DB694F30057B}"/>
                </a:ext>
              </a:extLst>
            </p:cNvPr>
            <p:cNvSpPr txBox="1"/>
            <p:nvPr/>
          </p:nvSpPr>
          <p:spPr>
            <a:xfrm>
              <a:off x="2297151" y="3748635"/>
              <a:ext cx="3750144" cy="369332"/>
            </a:xfrm>
            <a:prstGeom prst="rect">
              <a:avLst/>
            </a:prstGeom>
            <a:noFill/>
          </p:spPr>
          <p:txBody>
            <a:bodyPr wrap="square" rtlCol="0">
              <a:spAutoFit/>
            </a:bodyPr>
            <a:lstStyle/>
            <a:p>
              <a:pPr algn="ctr"/>
              <a:r>
                <a:rPr lang="en-GB" dirty="0">
                  <a:latin typeface="Times New Roman" panose="02020603050405020304" pitchFamily="18" charset="0"/>
                  <a:cs typeface="Times New Roman" panose="02020603050405020304" pitchFamily="18" charset="0"/>
                </a:rPr>
                <a:t>Initial parameterization [Ji et al. 2021]</a:t>
              </a:r>
            </a:p>
          </p:txBody>
        </p:sp>
        <p:sp>
          <p:nvSpPr>
            <p:cNvPr id="27" name="文本框 26">
              <a:extLst>
                <a:ext uri="{FF2B5EF4-FFF2-40B4-BE49-F238E27FC236}">
                  <a16:creationId xmlns:a16="http://schemas.microsoft.com/office/drawing/2014/main" id="{7D7E3A2B-FEA0-35AB-2C44-C99E1D812486}"/>
                </a:ext>
              </a:extLst>
            </p:cNvPr>
            <p:cNvSpPr txBox="1"/>
            <p:nvPr/>
          </p:nvSpPr>
          <p:spPr>
            <a:xfrm>
              <a:off x="6944646" y="3754326"/>
              <a:ext cx="1521154" cy="369332"/>
            </a:xfrm>
            <a:prstGeom prst="rect">
              <a:avLst/>
            </a:prstGeom>
            <a:noFill/>
          </p:spPr>
          <p:txBody>
            <a:bodyPr wrap="square" rtlCol="0">
              <a:spAutoFit/>
            </a:bodyPr>
            <a:lstStyle/>
            <a:p>
              <a:pPr algn="ctr"/>
              <a:r>
                <a:rPr lang="en-GB" dirty="0">
                  <a:latin typeface="Times New Roman" panose="02020603050405020304" pitchFamily="18" charset="0"/>
                  <a:cs typeface="Times New Roman" panose="02020603050405020304" pitchFamily="18" charset="0"/>
                </a:rPr>
                <a:t>Exact solution</a:t>
              </a:r>
            </a:p>
          </p:txBody>
        </p:sp>
      </p:grpSp>
    </p:spTree>
    <p:extLst>
      <p:ext uri="{BB962C8B-B14F-4D97-AF65-F5344CB8AC3E}">
        <p14:creationId xmlns:p14="http://schemas.microsoft.com/office/powerpoint/2010/main" val="1391625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28</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C39E65FB-5559-46CC-67C1-2E4BFD40C11B}"/>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56DFF3D5-3E7E-ADCD-87D2-3778D95BFA72}"/>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3684B2EE-D8A7-B2D3-0CEA-41FC791658A3}"/>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Acceleration strategy</a:t>
              </a:r>
            </a:p>
          </p:txBody>
        </p:sp>
      </p:grpSp>
      <p:sp>
        <p:nvSpPr>
          <p:cNvPr id="27" name="文本框 26">
            <a:extLst>
              <a:ext uri="{FF2B5EF4-FFF2-40B4-BE49-F238E27FC236}">
                <a16:creationId xmlns:a16="http://schemas.microsoft.com/office/drawing/2014/main" id="{5886331F-79CF-281E-9C67-32EC2338DC9C}"/>
              </a:ext>
            </a:extLst>
          </p:cNvPr>
          <p:cNvSpPr txBox="1"/>
          <p:nvPr/>
        </p:nvSpPr>
        <p:spPr>
          <a:xfrm>
            <a:off x="588805" y="1588863"/>
            <a:ext cx="10465823" cy="707886"/>
          </a:xfrm>
          <a:prstGeom prst="rect">
            <a:avLst/>
          </a:prstGeom>
          <a:noFill/>
        </p:spPr>
        <p:txBody>
          <a:bodyPr wrap="square" rtlCol="0">
            <a:spAutoFit/>
          </a:bodyPr>
          <a:lstStyle/>
          <a:p>
            <a:pPr marL="285750" indent="-285750">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Setting all the inner control points as optimization variables is </a:t>
            </a:r>
            <a:r>
              <a:rPr kumimoji="1" lang="en-GB" altLang="zh-CN" sz="2000" b="1" dirty="0">
                <a:solidFill>
                  <a:srgbClr val="FF0000"/>
                </a:solidFill>
                <a:latin typeface="Times New Roman" panose="02020603050405020304" pitchFamily="18" charset="0"/>
                <a:cs typeface="Times New Roman" panose="02020603050405020304" pitchFamily="18" charset="0"/>
              </a:rPr>
              <a:t>computationally uneconomical</a:t>
            </a:r>
            <a:r>
              <a:rPr kumimoji="1" lang="en-GB" altLang="zh-CN" sz="2000" dirty="0">
                <a:latin typeface="Times New Roman" panose="02020603050405020304" pitchFamily="18" charset="0"/>
                <a:cs typeface="Times New Roman" panose="02020603050405020304" pitchFamily="18" charset="0"/>
              </a:rPr>
              <a:t>;</a:t>
            </a:r>
          </a:p>
          <a:p>
            <a:pPr marL="285750" indent="-285750">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We </a:t>
            </a:r>
            <a:r>
              <a:rPr kumimoji="1" lang="en-GB" altLang="zh-CN" sz="2000" b="1" dirty="0">
                <a:solidFill>
                  <a:srgbClr val="FF0000"/>
                </a:solidFill>
                <a:latin typeface="Times New Roman" panose="02020603050405020304" pitchFamily="18" charset="0"/>
                <a:cs typeface="Times New Roman" panose="02020603050405020304" pitchFamily="18" charset="0"/>
              </a:rPr>
              <a:t>compute the sensitivity once</a:t>
            </a:r>
            <a:r>
              <a:rPr kumimoji="1" lang="en-GB" altLang="zh-CN" sz="2000" dirty="0">
                <a:latin typeface="Times New Roman" panose="02020603050405020304" pitchFamily="18" charset="0"/>
                <a:cs typeface="Times New Roman" panose="02020603050405020304" pitchFamily="18" charset="0"/>
              </a:rPr>
              <a:t> before iteration and </a:t>
            </a:r>
            <a:r>
              <a:rPr kumimoji="1" lang="en-GB" altLang="zh-CN" sz="2000" b="1" dirty="0">
                <a:solidFill>
                  <a:srgbClr val="FF0000"/>
                </a:solidFill>
                <a:latin typeface="Times New Roman" panose="02020603050405020304" pitchFamily="18" charset="0"/>
                <a:cs typeface="Times New Roman" panose="02020603050405020304" pitchFamily="18" charset="0"/>
              </a:rPr>
              <a:t>select the ones with large derivatives</a:t>
            </a:r>
            <a:r>
              <a:rPr kumimoji="1" lang="en-GB" altLang="zh-CN" sz="2000" dirty="0">
                <a:latin typeface="Times New Roman" panose="02020603050405020304" pitchFamily="18" charset="0"/>
                <a:cs typeface="Times New Roman" panose="02020603050405020304" pitchFamily="18" charset="0"/>
              </a:rPr>
              <a:t>.</a:t>
            </a:r>
          </a:p>
        </p:txBody>
      </p:sp>
      <p:pic>
        <p:nvPicPr>
          <p:cNvPr id="3" name="图片 2">
            <a:extLst>
              <a:ext uri="{FF2B5EF4-FFF2-40B4-BE49-F238E27FC236}">
                <a16:creationId xmlns:a16="http://schemas.microsoft.com/office/drawing/2014/main" id="{FE1D398A-521A-1BCB-52E5-444535785575}"/>
              </a:ext>
            </a:extLst>
          </p:cNvPr>
          <p:cNvPicPr>
            <a:picLocks noChangeAspect="1"/>
          </p:cNvPicPr>
          <p:nvPr/>
        </p:nvPicPr>
        <p:blipFill>
          <a:blip r:embed="rId9"/>
          <a:stretch>
            <a:fillRect/>
          </a:stretch>
        </p:blipFill>
        <p:spPr>
          <a:xfrm>
            <a:off x="966663" y="2724283"/>
            <a:ext cx="3253383" cy="3253383"/>
          </a:xfrm>
          <a:prstGeom prst="rect">
            <a:avLst/>
          </a:prstGeom>
        </p:spPr>
      </p:pic>
      <mc:AlternateContent xmlns:mc="http://schemas.openxmlformats.org/markup-compatibility/2006" xmlns:a14="http://schemas.microsoft.com/office/drawing/2010/main">
        <mc:Choice Requires="a14">
          <p:graphicFrame>
            <p:nvGraphicFramePr>
              <p:cNvPr id="2" name="表格 14">
                <a:extLst>
                  <a:ext uri="{FF2B5EF4-FFF2-40B4-BE49-F238E27FC236}">
                    <a16:creationId xmlns:a16="http://schemas.microsoft.com/office/drawing/2014/main" id="{031E00A9-2046-C75E-188D-9532B2C1E3E3}"/>
                  </a:ext>
                </a:extLst>
              </p:cNvPr>
              <p:cNvGraphicFramePr>
                <a:graphicFrameLocks noGrp="1"/>
              </p:cNvGraphicFramePr>
              <p:nvPr>
                <p:extLst>
                  <p:ext uri="{D42A27DB-BD31-4B8C-83A1-F6EECF244321}">
                    <p14:modId xmlns:p14="http://schemas.microsoft.com/office/powerpoint/2010/main" val="2996780323"/>
                  </p:ext>
                </p:extLst>
              </p:nvPr>
            </p:nvGraphicFramePr>
            <p:xfrm>
              <a:off x="5145333" y="3129562"/>
              <a:ext cx="5909295" cy="2773680"/>
            </p:xfrm>
            <a:graphic>
              <a:graphicData uri="http://schemas.openxmlformats.org/drawingml/2006/table">
                <a:tbl>
                  <a:tblPr firstRow="1" bandRow="1">
                    <a:tableStyleId>{5C22544A-7EE6-4342-B048-85BDC9FD1C3A}</a:tableStyleId>
                  </a:tblPr>
                  <a:tblGrid>
                    <a:gridCol w="1694553">
                      <a:extLst>
                        <a:ext uri="{9D8B030D-6E8A-4147-A177-3AD203B41FA5}">
                          <a16:colId xmlns:a16="http://schemas.microsoft.com/office/drawing/2014/main" val="1462958813"/>
                        </a:ext>
                      </a:extLst>
                    </a:gridCol>
                    <a:gridCol w="1227702">
                      <a:extLst>
                        <a:ext uri="{9D8B030D-6E8A-4147-A177-3AD203B41FA5}">
                          <a16:colId xmlns:a16="http://schemas.microsoft.com/office/drawing/2014/main" val="925126307"/>
                        </a:ext>
                      </a:extLst>
                    </a:gridCol>
                    <a:gridCol w="1414272">
                      <a:extLst>
                        <a:ext uri="{9D8B030D-6E8A-4147-A177-3AD203B41FA5}">
                          <a16:colId xmlns:a16="http://schemas.microsoft.com/office/drawing/2014/main" val="1125879607"/>
                        </a:ext>
                      </a:extLst>
                    </a:gridCol>
                    <a:gridCol w="1572768">
                      <a:extLst>
                        <a:ext uri="{9D8B030D-6E8A-4147-A177-3AD203B41FA5}">
                          <a16:colId xmlns:a16="http://schemas.microsoft.com/office/drawing/2014/main" val="3000472957"/>
                        </a:ext>
                      </a:extLst>
                    </a:gridCol>
                  </a:tblGrid>
                  <a:tr h="370840">
                    <a:tc>
                      <a:txBody>
                        <a:bodyPr/>
                        <a:lstStyle/>
                        <a:p>
                          <a:pPr algn="ctr"/>
                          <a:r>
                            <a:rPr lang="en-GB" sz="2000" dirty="0">
                              <a:latin typeface="Times New Roman" panose="02020603050405020304" pitchFamily="18" charset="0"/>
                              <a:cs typeface="Times New Roman" panose="02020603050405020304" pitchFamily="18" charset="0"/>
                            </a:rPr>
                            <a:t>Method</a:t>
                          </a:r>
                        </a:p>
                      </a:txBody>
                      <a:tcPr anchor="ctr"/>
                    </a:tc>
                    <a:tc>
                      <a:txBody>
                        <a:bodyPr/>
                        <a:lstStyle/>
                        <a:p>
                          <a:pPr algn="ctr"/>
                          <a:r>
                            <a:rPr lang="en-GB" sz="2000" dirty="0">
                              <a:latin typeface="Times New Roman" panose="02020603050405020304" pitchFamily="18" charset="0"/>
                              <a:cs typeface="Times New Roman" panose="02020603050405020304" pitchFamily="18" charset="0"/>
                            </a:rPr>
                            <a:t>Refine</a:t>
                          </a:r>
                        </a:p>
                      </a:txBody>
                      <a:tcPr anchor="ctr"/>
                    </a:tc>
                    <a:tc>
                      <a:txBody>
                        <a:bodyPr/>
                        <a:lstStyle/>
                        <a:p>
                          <a:pPr algn="ctr"/>
                          <a14:m>
                            <m:oMath xmlns:m="http://schemas.openxmlformats.org/officeDocument/2006/math">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𝑳</m:t>
                                  </m:r>
                                </m:e>
                                <m:sub>
                                  <m:r>
                                    <a:rPr lang="en-GB" sz="2000" b="1" i="1" smtClean="0">
                                      <a:latin typeface="Cambria Math" panose="02040503050406030204" pitchFamily="18" charset="0"/>
                                    </a:rPr>
                                    <m:t>𝟐</m:t>
                                  </m:r>
                                </m:sub>
                              </m:sSub>
                            </m:oMath>
                          </a14:m>
                          <a:r>
                            <a:rPr lang="en-GB" sz="2000" dirty="0">
                              <a:latin typeface="Times New Roman" panose="02020603050405020304" pitchFamily="18" charset="0"/>
                              <a:cs typeface="Times New Roman" panose="02020603050405020304" pitchFamily="18" charset="0"/>
                            </a:rPr>
                            <a:t> error</a:t>
                          </a:r>
                        </a:p>
                      </a:txBody>
                      <a:tcPr anchor="ctr"/>
                    </a:tc>
                    <a:tc>
                      <a:txBody>
                        <a:bodyPr/>
                        <a:lstStyle/>
                        <a:p>
                          <a:pPr algn="ctr"/>
                          <a:r>
                            <a:rPr lang="en-GB" sz="2000" dirty="0">
                              <a:latin typeface="Times New Roman" panose="02020603050405020304" pitchFamily="18" charset="0"/>
                              <a:cs typeface="Times New Roman" panose="02020603050405020304" pitchFamily="18" charset="0"/>
                            </a:rPr>
                            <a:t>timing(sec.)</a:t>
                          </a:r>
                        </a:p>
                      </a:txBody>
                      <a:tcPr anchor="ctr"/>
                    </a:tc>
                    <a:extLst>
                      <a:ext uri="{0D108BD9-81ED-4DB2-BD59-A6C34878D82A}">
                        <a16:rowId xmlns:a16="http://schemas.microsoft.com/office/drawing/2014/main" val="2761252613"/>
                      </a:ext>
                    </a:extLst>
                  </a:tr>
                  <a:tr h="370840">
                    <a:tc rowSpan="3">
                      <a:txBody>
                        <a:bodyPr/>
                        <a:lstStyle/>
                        <a:p>
                          <a:pPr algn="ctr"/>
                          <a:r>
                            <a:rPr lang="en-GB" altLang="zh-CN" sz="20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Unaccelerated</a:t>
                          </a:r>
                          <a:endParaRPr lang="en-GB"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t>NO</a:t>
                          </a:r>
                        </a:p>
                      </a:txBody>
                      <a:tcPr anchor="ctr"/>
                    </a:tc>
                    <a:tc>
                      <a:txBody>
                        <a:bodyPr/>
                        <a:lstStyle/>
                        <a:p>
                          <a:pPr algn="ctr"/>
                          <a:r>
                            <a:rPr lang="en-GB" sz="2000" dirty="0"/>
                            <a:t>2.0980e-3</a:t>
                          </a:r>
                        </a:p>
                      </a:txBody>
                      <a:tcPr anchor="ctr"/>
                    </a:tc>
                    <a:tc>
                      <a:txBody>
                        <a:bodyPr/>
                        <a:lstStyle/>
                        <a:p>
                          <a:pPr algn="ctr"/>
                          <a:r>
                            <a:rPr lang="en-GB" sz="2000" dirty="0"/>
                            <a:t>12.20</a:t>
                          </a:r>
                        </a:p>
                      </a:txBody>
                      <a:tcPr anchor="ctr"/>
                    </a:tc>
                    <a:extLst>
                      <a:ext uri="{0D108BD9-81ED-4DB2-BD59-A6C34878D82A}">
                        <a16:rowId xmlns:a16="http://schemas.microsoft.com/office/drawing/2014/main" val="4236211959"/>
                      </a:ext>
                    </a:extLst>
                  </a:tr>
                  <a:tr h="370840">
                    <a:tc vMerge="1">
                      <a:txBody>
                        <a:bodyPr/>
                        <a:lstStyle/>
                        <a:p>
                          <a:pPr algn="ctr"/>
                          <a:r>
                            <a:rPr lang="en-GB" altLang="zh-CN" sz="14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unaccelerated</a:t>
                          </a:r>
                          <a:endParaRPr lang="en-GB" sz="14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𝑝</m:t>
                                </m:r>
                                <m:r>
                                  <a:rPr lang="en-GB" sz="2000" b="0" i="1" smtClean="0">
                                    <a:latin typeface="Cambria Math" panose="02040503050406030204" pitchFamily="18" charset="0"/>
                                  </a:rPr>
                                  <m:t>=1</m:t>
                                </m:r>
                              </m:oMath>
                            </m:oMathPara>
                          </a14:m>
                          <a:endParaRPr lang="en-GB"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2000" dirty="0"/>
                            <a:t>1.3501e-3</a:t>
                          </a:r>
                        </a:p>
                      </a:txBody>
                      <a:tcPr anchor="ctr"/>
                    </a:tc>
                    <a:tc>
                      <a:txBody>
                        <a:bodyPr/>
                        <a:lstStyle/>
                        <a:p>
                          <a:pPr algn="ctr"/>
                          <a:r>
                            <a:rPr lang="en-GB" sz="2000" dirty="0"/>
                            <a:t>25.68</a:t>
                          </a:r>
                        </a:p>
                      </a:txBody>
                      <a:tcPr anchor="ctr"/>
                    </a:tc>
                    <a:extLst>
                      <a:ext uri="{0D108BD9-81ED-4DB2-BD59-A6C34878D82A}">
                        <a16:rowId xmlns:a16="http://schemas.microsoft.com/office/drawing/2014/main" val="2320703073"/>
                      </a:ext>
                    </a:extLst>
                  </a:tr>
                  <a:tr h="370840">
                    <a:tc vMerge="1">
                      <a:txBody>
                        <a:bodyPr/>
                        <a:lstStyle/>
                        <a:p>
                          <a:pPr algn="ctr"/>
                          <a:endParaRPr lang="en-GB"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altLang="zh-CN" sz="2000" b="0" i="1" smtClean="0">
                                    <a:latin typeface="Cambria Math" panose="02040503050406030204" pitchFamily="18" charset="0"/>
                                  </a:rPr>
                                  <m:t>h</m:t>
                                </m:r>
                                <m:r>
                                  <a:rPr lang="en-GB" altLang="zh-CN" sz="2000" b="0" i="1" smtClean="0">
                                    <a:latin typeface="Cambria Math" panose="02040503050406030204" pitchFamily="18" charset="0"/>
                                  </a:rPr>
                                  <m:t>=1</m:t>
                                </m:r>
                              </m:oMath>
                            </m:oMathPara>
                          </a14:m>
                          <a:endParaRPr lang="en-GB" altLang="zh-CN"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2000" dirty="0"/>
                            <a:t>1.2247e-3</a:t>
                          </a:r>
                        </a:p>
                      </a:txBody>
                      <a:tcPr anchor="ctr"/>
                    </a:tc>
                    <a:tc>
                      <a:txBody>
                        <a:bodyPr/>
                        <a:lstStyle/>
                        <a:p>
                          <a:pPr algn="ctr"/>
                          <a:r>
                            <a:rPr lang="en-GB" sz="2000" dirty="0"/>
                            <a:t>48.72</a:t>
                          </a:r>
                        </a:p>
                      </a:txBody>
                      <a:tcPr anchor="ctr"/>
                    </a:tc>
                    <a:extLst>
                      <a:ext uri="{0D108BD9-81ED-4DB2-BD59-A6C34878D82A}">
                        <a16:rowId xmlns:a16="http://schemas.microsoft.com/office/drawing/2014/main" val="3852832463"/>
                      </a:ext>
                    </a:extLst>
                  </a:tr>
                  <a:tr h="370840">
                    <a:tc rowSpan="3">
                      <a:txBody>
                        <a:bodyPr/>
                        <a:lstStyle/>
                        <a:p>
                          <a:pPr algn="ctr"/>
                          <a:r>
                            <a:rPr lang="en-GB" sz="2000" b="1" dirty="0">
                              <a:solidFill>
                                <a:srgbClr val="FF0000"/>
                              </a:solidFill>
                              <a:latin typeface="Times New Roman" panose="02020603050405020304" pitchFamily="18" charset="0"/>
                              <a:cs typeface="Times New Roman" panose="02020603050405020304" pitchFamily="18" charset="0"/>
                            </a:rPr>
                            <a:t>Accelerated</a:t>
                          </a:r>
                        </a:p>
                      </a:txBody>
                      <a:tcPr anchor="ctr"/>
                    </a:tc>
                    <a:tc>
                      <a:txBody>
                        <a:bodyPr/>
                        <a:lstStyle/>
                        <a:p>
                          <a:pPr algn="ctr"/>
                          <a:r>
                            <a:rPr lang="en-GB" sz="2000" dirty="0"/>
                            <a:t>NO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2000" dirty="0"/>
                            <a:t>1.4312e-3</a:t>
                          </a:r>
                        </a:p>
                      </a:txBody>
                      <a:tcPr anchor="ctr"/>
                    </a:tc>
                    <a:tc>
                      <a:txBody>
                        <a:bodyPr/>
                        <a:lstStyle/>
                        <a:p>
                          <a:pPr algn="ctr"/>
                          <a:r>
                            <a:rPr lang="en-GB" sz="2000" dirty="0"/>
                            <a:t>4.70</a:t>
                          </a:r>
                        </a:p>
                      </a:txBody>
                      <a:tcPr anchor="ctr"/>
                    </a:tc>
                    <a:extLst>
                      <a:ext uri="{0D108BD9-81ED-4DB2-BD59-A6C34878D82A}">
                        <a16:rowId xmlns:a16="http://schemas.microsoft.com/office/drawing/2014/main" val="910604151"/>
                      </a:ext>
                    </a:extLst>
                  </a:tr>
                  <a:tr h="370840">
                    <a:tc vMerge="1">
                      <a:txBody>
                        <a:bodyPr/>
                        <a:lstStyle/>
                        <a:p>
                          <a:pPr algn="ctr"/>
                          <a:r>
                            <a:rPr lang="en-GB" sz="1400" dirty="0">
                              <a:latin typeface="Times New Roman" panose="02020603050405020304" pitchFamily="18" charset="0"/>
                              <a:cs typeface="Times New Roman" panose="02020603050405020304" pitchFamily="18" charset="0"/>
                            </a:rPr>
                            <a:t>accelerated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altLang="zh-CN" sz="2000" b="0" i="1" smtClean="0">
                                    <a:latin typeface="Cambria Math" panose="02040503050406030204" pitchFamily="18" charset="0"/>
                                  </a:rPr>
                                  <m:t>𝑝</m:t>
                                </m:r>
                                <m:r>
                                  <a:rPr lang="en-GB" altLang="zh-CN" sz="2000" b="0" i="1" smtClean="0">
                                    <a:latin typeface="Cambria Math" panose="02040503050406030204" pitchFamily="18" charset="0"/>
                                  </a:rPr>
                                  <m:t>=1</m:t>
                                </m:r>
                              </m:oMath>
                            </m:oMathPara>
                          </a14:m>
                          <a:endParaRPr lang="en-GB" altLang="zh-CN"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2000" dirty="0"/>
                            <a:t>1.4252e-3</a:t>
                          </a:r>
                        </a:p>
                      </a:txBody>
                      <a:tcPr anchor="ctr"/>
                    </a:tc>
                    <a:tc>
                      <a:txBody>
                        <a:bodyPr/>
                        <a:lstStyle/>
                        <a:p>
                          <a:pPr algn="ctr"/>
                          <a:r>
                            <a:rPr lang="en-GB" sz="2000" dirty="0"/>
                            <a:t>7.94</a:t>
                          </a:r>
                        </a:p>
                      </a:txBody>
                      <a:tcPr anchor="ctr"/>
                    </a:tc>
                    <a:extLst>
                      <a:ext uri="{0D108BD9-81ED-4DB2-BD59-A6C34878D82A}">
                        <a16:rowId xmlns:a16="http://schemas.microsoft.com/office/drawing/2014/main" val="666230890"/>
                      </a:ext>
                    </a:extLst>
                  </a:tr>
                  <a:tr h="370840">
                    <a:tc vMerge="1">
                      <a:txBody>
                        <a:bodyPr/>
                        <a:lstStyle/>
                        <a:p>
                          <a:pPr algn="ct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altLang="zh-CN" sz="2000" b="1" i="1" smtClean="0">
                                    <a:solidFill>
                                      <a:srgbClr val="FF0000"/>
                                    </a:solidFill>
                                    <a:latin typeface="Cambria Math" panose="02040503050406030204" pitchFamily="18" charset="0"/>
                                  </a:rPr>
                                  <m:t>𝒉</m:t>
                                </m:r>
                                <m:r>
                                  <a:rPr lang="en-GB" altLang="zh-CN" sz="2000" b="1" i="1" smtClean="0">
                                    <a:solidFill>
                                      <a:srgbClr val="FF0000"/>
                                    </a:solidFill>
                                    <a:latin typeface="Cambria Math" panose="02040503050406030204" pitchFamily="18" charset="0"/>
                                  </a:rPr>
                                  <m:t>=</m:t>
                                </m:r>
                                <m:r>
                                  <a:rPr lang="en-GB" altLang="zh-CN" sz="2000" b="1" i="1" smtClean="0">
                                    <a:solidFill>
                                      <a:srgbClr val="FF0000"/>
                                    </a:solidFill>
                                    <a:latin typeface="Cambria Math" panose="02040503050406030204" pitchFamily="18" charset="0"/>
                                  </a:rPr>
                                  <m:t>𝟏</m:t>
                                </m:r>
                              </m:oMath>
                            </m:oMathPara>
                          </a14:m>
                          <a:endParaRPr lang="en-GB" altLang="zh-CN" sz="2000" b="1"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2000" b="1" dirty="0">
                              <a:solidFill>
                                <a:srgbClr val="FF0000"/>
                              </a:solidFill>
                            </a:rPr>
                            <a:t>1.1296e-3</a:t>
                          </a:r>
                        </a:p>
                      </a:txBody>
                      <a:tcPr anchor="ctr"/>
                    </a:tc>
                    <a:tc>
                      <a:txBody>
                        <a:bodyPr/>
                        <a:lstStyle/>
                        <a:p>
                          <a:pPr algn="ctr"/>
                          <a:r>
                            <a:rPr lang="en-GB" sz="2000" dirty="0"/>
                            <a:t>15.79</a:t>
                          </a:r>
                        </a:p>
                      </a:txBody>
                      <a:tcPr anchor="ctr"/>
                    </a:tc>
                    <a:extLst>
                      <a:ext uri="{0D108BD9-81ED-4DB2-BD59-A6C34878D82A}">
                        <a16:rowId xmlns:a16="http://schemas.microsoft.com/office/drawing/2014/main" val="1360506982"/>
                      </a:ext>
                    </a:extLst>
                  </a:tr>
                </a:tbl>
              </a:graphicData>
            </a:graphic>
          </p:graphicFrame>
        </mc:Choice>
        <mc:Fallback xmlns="">
          <p:graphicFrame>
            <p:nvGraphicFramePr>
              <p:cNvPr id="2" name="表格 14">
                <a:extLst>
                  <a:ext uri="{FF2B5EF4-FFF2-40B4-BE49-F238E27FC236}">
                    <a16:creationId xmlns:a16="http://schemas.microsoft.com/office/drawing/2014/main" id="{031E00A9-2046-C75E-188D-9532B2C1E3E3}"/>
                  </a:ext>
                </a:extLst>
              </p:cNvPr>
              <p:cNvGraphicFramePr>
                <a:graphicFrameLocks noGrp="1"/>
              </p:cNvGraphicFramePr>
              <p:nvPr>
                <p:extLst>
                  <p:ext uri="{D42A27DB-BD31-4B8C-83A1-F6EECF244321}">
                    <p14:modId xmlns:p14="http://schemas.microsoft.com/office/powerpoint/2010/main" val="2996780323"/>
                  </p:ext>
                </p:extLst>
              </p:nvPr>
            </p:nvGraphicFramePr>
            <p:xfrm>
              <a:off x="5145333" y="3129562"/>
              <a:ext cx="5909295" cy="2773680"/>
            </p:xfrm>
            <a:graphic>
              <a:graphicData uri="http://schemas.openxmlformats.org/drawingml/2006/table">
                <a:tbl>
                  <a:tblPr firstRow="1" bandRow="1">
                    <a:tableStyleId>{5C22544A-7EE6-4342-B048-85BDC9FD1C3A}</a:tableStyleId>
                  </a:tblPr>
                  <a:tblGrid>
                    <a:gridCol w="1694553">
                      <a:extLst>
                        <a:ext uri="{9D8B030D-6E8A-4147-A177-3AD203B41FA5}">
                          <a16:colId xmlns:a16="http://schemas.microsoft.com/office/drawing/2014/main" val="1462958813"/>
                        </a:ext>
                      </a:extLst>
                    </a:gridCol>
                    <a:gridCol w="1227702">
                      <a:extLst>
                        <a:ext uri="{9D8B030D-6E8A-4147-A177-3AD203B41FA5}">
                          <a16:colId xmlns:a16="http://schemas.microsoft.com/office/drawing/2014/main" val="925126307"/>
                        </a:ext>
                      </a:extLst>
                    </a:gridCol>
                    <a:gridCol w="1414272">
                      <a:extLst>
                        <a:ext uri="{9D8B030D-6E8A-4147-A177-3AD203B41FA5}">
                          <a16:colId xmlns:a16="http://schemas.microsoft.com/office/drawing/2014/main" val="1125879607"/>
                        </a:ext>
                      </a:extLst>
                    </a:gridCol>
                    <a:gridCol w="1572768">
                      <a:extLst>
                        <a:ext uri="{9D8B030D-6E8A-4147-A177-3AD203B41FA5}">
                          <a16:colId xmlns:a16="http://schemas.microsoft.com/office/drawing/2014/main" val="3000472957"/>
                        </a:ext>
                      </a:extLst>
                    </a:gridCol>
                  </a:tblGrid>
                  <a:tr h="396240">
                    <a:tc>
                      <a:txBody>
                        <a:bodyPr/>
                        <a:lstStyle/>
                        <a:p>
                          <a:pPr algn="ctr"/>
                          <a:r>
                            <a:rPr lang="en-GB" sz="2000" dirty="0">
                              <a:latin typeface="Times New Roman" panose="02020603050405020304" pitchFamily="18" charset="0"/>
                              <a:cs typeface="Times New Roman" panose="02020603050405020304" pitchFamily="18" charset="0"/>
                            </a:rPr>
                            <a:t>Method</a:t>
                          </a:r>
                        </a:p>
                      </a:txBody>
                      <a:tcPr anchor="ctr"/>
                    </a:tc>
                    <a:tc>
                      <a:txBody>
                        <a:bodyPr/>
                        <a:lstStyle/>
                        <a:p>
                          <a:pPr algn="ctr"/>
                          <a:r>
                            <a:rPr lang="en-GB" sz="2000" dirty="0">
                              <a:latin typeface="Times New Roman" panose="02020603050405020304" pitchFamily="18" charset="0"/>
                              <a:cs typeface="Times New Roman" panose="02020603050405020304" pitchFamily="18" charset="0"/>
                            </a:rPr>
                            <a:t>Refine</a:t>
                          </a:r>
                        </a:p>
                      </a:txBody>
                      <a:tcPr anchor="ctr"/>
                    </a:tc>
                    <a:tc>
                      <a:txBody>
                        <a:bodyPr/>
                        <a:lstStyle/>
                        <a:p>
                          <a:endParaRPr lang="zh-CN"/>
                        </a:p>
                      </a:txBody>
                      <a:tcPr anchor="ctr">
                        <a:blipFill>
                          <a:blip r:embed="rId10"/>
                          <a:stretch>
                            <a:fillRect l="-206250" t="-9677" r="-112500" b="-635484"/>
                          </a:stretch>
                        </a:blipFill>
                      </a:tcPr>
                    </a:tc>
                    <a:tc>
                      <a:txBody>
                        <a:bodyPr/>
                        <a:lstStyle/>
                        <a:p>
                          <a:pPr algn="ctr"/>
                          <a:r>
                            <a:rPr lang="en-GB" sz="2000" dirty="0">
                              <a:latin typeface="Times New Roman" panose="02020603050405020304" pitchFamily="18" charset="0"/>
                              <a:cs typeface="Times New Roman" panose="02020603050405020304" pitchFamily="18" charset="0"/>
                            </a:rPr>
                            <a:t>timing(sec.)</a:t>
                          </a:r>
                        </a:p>
                      </a:txBody>
                      <a:tcPr anchor="ctr"/>
                    </a:tc>
                    <a:extLst>
                      <a:ext uri="{0D108BD9-81ED-4DB2-BD59-A6C34878D82A}">
                        <a16:rowId xmlns:a16="http://schemas.microsoft.com/office/drawing/2014/main" val="2761252613"/>
                      </a:ext>
                    </a:extLst>
                  </a:tr>
                  <a:tr h="396240">
                    <a:tc rowSpan="3">
                      <a:txBody>
                        <a:bodyPr/>
                        <a:lstStyle/>
                        <a:p>
                          <a:pPr algn="ctr"/>
                          <a:r>
                            <a:rPr lang="en-GB" altLang="zh-CN" sz="20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Unaccelerated</a:t>
                          </a:r>
                          <a:endParaRPr lang="en-GB"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t>NO</a:t>
                          </a:r>
                        </a:p>
                      </a:txBody>
                      <a:tcPr anchor="ctr"/>
                    </a:tc>
                    <a:tc>
                      <a:txBody>
                        <a:bodyPr/>
                        <a:lstStyle/>
                        <a:p>
                          <a:pPr algn="ctr"/>
                          <a:r>
                            <a:rPr lang="en-GB" sz="2000" dirty="0"/>
                            <a:t>2.0980e-3</a:t>
                          </a:r>
                        </a:p>
                      </a:txBody>
                      <a:tcPr anchor="ctr"/>
                    </a:tc>
                    <a:tc>
                      <a:txBody>
                        <a:bodyPr/>
                        <a:lstStyle/>
                        <a:p>
                          <a:pPr algn="ctr"/>
                          <a:r>
                            <a:rPr lang="en-GB" sz="2000" dirty="0"/>
                            <a:t>12.20</a:t>
                          </a:r>
                        </a:p>
                      </a:txBody>
                      <a:tcPr anchor="ctr"/>
                    </a:tc>
                    <a:extLst>
                      <a:ext uri="{0D108BD9-81ED-4DB2-BD59-A6C34878D82A}">
                        <a16:rowId xmlns:a16="http://schemas.microsoft.com/office/drawing/2014/main" val="4236211959"/>
                      </a:ext>
                    </a:extLst>
                  </a:tr>
                  <a:tr h="396240">
                    <a:tc vMerge="1">
                      <a:txBody>
                        <a:bodyPr/>
                        <a:lstStyle/>
                        <a:p>
                          <a:pPr algn="ctr"/>
                          <a:r>
                            <a:rPr lang="en-GB" altLang="zh-CN" sz="14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unaccelerated</a:t>
                          </a:r>
                          <a:endParaRPr lang="en-GB" sz="14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10"/>
                          <a:stretch>
                            <a:fillRect l="-140625" t="-212903" r="-247917" b="-43225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2000" dirty="0"/>
                            <a:t>1.3501e-3</a:t>
                          </a:r>
                        </a:p>
                      </a:txBody>
                      <a:tcPr anchor="ctr"/>
                    </a:tc>
                    <a:tc>
                      <a:txBody>
                        <a:bodyPr/>
                        <a:lstStyle/>
                        <a:p>
                          <a:pPr algn="ctr"/>
                          <a:r>
                            <a:rPr lang="en-GB" sz="2000" dirty="0"/>
                            <a:t>25.68</a:t>
                          </a:r>
                        </a:p>
                      </a:txBody>
                      <a:tcPr anchor="ctr"/>
                    </a:tc>
                    <a:extLst>
                      <a:ext uri="{0D108BD9-81ED-4DB2-BD59-A6C34878D82A}">
                        <a16:rowId xmlns:a16="http://schemas.microsoft.com/office/drawing/2014/main" val="2320703073"/>
                      </a:ext>
                    </a:extLst>
                  </a:tr>
                  <a:tr h="396240">
                    <a:tc vMerge="1">
                      <a:txBody>
                        <a:bodyPr/>
                        <a:lstStyle/>
                        <a:p>
                          <a:pPr algn="ctr"/>
                          <a:endParaRPr lang="en-GB" sz="14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10"/>
                          <a:stretch>
                            <a:fillRect l="-140625" t="-312903" r="-247917" b="-33225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2000" dirty="0"/>
                            <a:t>1.2247e-3</a:t>
                          </a:r>
                        </a:p>
                      </a:txBody>
                      <a:tcPr anchor="ctr"/>
                    </a:tc>
                    <a:tc>
                      <a:txBody>
                        <a:bodyPr/>
                        <a:lstStyle/>
                        <a:p>
                          <a:pPr algn="ctr"/>
                          <a:r>
                            <a:rPr lang="en-GB" sz="2000" dirty="0"/>
                            <a:t>48.72</a:t>
                          </a:r>
                        </a:p>
                      </a:txBody>
                      <a:tcPr anchor="ctr"/>
                    </a:tc>
                    <a:extLst>
                      <a:ext uri="{0D108BD9-81ED-4DB2-BD59-A6C34878D82A}">
                        <a16:rowId xmlns:a16="http://schemas.microsoft.com/office/drawing/2014/main" val="3852832463"/>
                      </a:ext>
                    </a:extLst>
                  </a:tr>
                  <a:tr h="396240">
                    <a:tc rowSpan="3">
                      <a:txBody>
                        <a:bodyPr/>
                        <a:lstStyle/>
                        <a:p>
                          <a:pPr algn="ctr"/>
                          <a:r>
                            <a:rPr lang="en-GB" sz="2000" b="1" dirty="0">
                              <a:solidFill>
                                <a:srgbClr val="FF0000"/>
                              </a:solidFill>
                              <a:latin typeface="Times New Roman" panose="02020603050405020304" pitchFamily="18" charset="0"/>
                              <a:cs typeface="Times New Roman" panose="02020603050405020304" pitchFamily="18" charset="0"/>
                            </a:rPr>
                            <a:t>Accelerated</a:t>
                          </a:r>
                        </a:p>
                      </a:txBody>
                      <a:tcPr anchor="ctr"/>
                    </a:tc>
                    <a:tc>
                      <a:txBody>
                        <a:bodyPr/>
                        <a:lstStyle/>
                        <a:p>
                          <a:pPr algn="ctr"/>
                          <a:r>
                            <a:rPr lang="en-GB" sz="2000" dirty="0"/>
                            <a:t>NO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2000" dirty="0"/>
                            <a:t>1.4312e-3</a:t>
                          </a:r>
                        </a:p>
                      </a:txBody>
                      <a:tcPr anchor="ctr"/>
                    </a:tc>
                    <a:tc>
                      <a:txBody>
                        <a:bodyPr/>
                        <a:lstStyle/>
                        <a:p>
                          <a:pPr algn="ctr"/>
                          <a:r>
                            <a:rPr lang="en-GB" sz="2000" dirty="0"/>
                            <a:t>4.70</a:t>
                          </a:r>
                        </a:p>
                      </a:txBody>
                      <a:tcPr anchor="ctr"/>
                    </a:tc>
                    <a:extLst>
                      <a:ext uri="{0D108BD9-81ED-4DB2-BD59-A6C34878D82A}">
                        <a16:rowId xmlns:a16="http://schemas.microsoft.com/office/drawing/2014/main" val="910604151"/>
                      </a:ext>
                    </a:extLst>
                  </a:tr>
                  <a:tr h="396240">
                    <a:tc vMerge="1">
                      <a:txBody>
                        <a:bodyPr/>
                        <a:lstStyle/>
                        <a:p>
                          <a:pPr algn="ctr"/>
                          <a:r>
                            <a:rPr lang="en-GB" sz="1400" dirty="0">
                              <a:latin typeface="Times New Roman" panose="02020603050405020304" pitchFamily="18" charset="0"/>
                              <a:cs typeface="Times New Roman" panose="02020603050405020304" pitchFamily="18" charset="0"/>
                            </a:rPr>
                            <a:t>accelerated</a:t>
                          </a:r>
                        </a:p>
                      </a:txBody>
                      <a:tcPr anchor="ctr"/>
                    </a:tc>
                    <a:tc>
                      <a:txBody>
                        <a:bodyPr/>
                        <a:lstStyle/>
                        <a:p>
                          <a:endParaRPr lang="zh-CN"/>
                        </a:p>
                      </a:txBody>
                      <a:tcPr anchor="ctr">
                        <a:blipFill>
                          <a:blip r:embed="rId10"/>
                          <a:stretch>
                            <a:fillRect l="-140625" t="-496875" r="-247917" b="-125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2000" dirty="0"/>
                            <a:t>1.4252e-3</a:t>
                          </a:r>
                        </a:p>
                      </a:txBody>
                      <a:tcPr anchor="ctr"/>
                    </a:tc>
                    <a:tc>
                      <a:txBody>
                        <a:bodyPr/>
                        <a:lstStyle/>
                        <a:p>
                          <a:pPr algn="ctr"/>
                          <a:r>
                            <a:rPr lang="en-GB" sz="2000" dirty="0"/>
                            <a:t>7.94</a:t>
                          </a:r>
                        </a:p>
                      </a:txBody>
                      <a:tcPr anchor="ctr"/>
                    </a:tc>
                    <a:extLst>
                      <a:ext uri="{0D108BD9-81ED-4DB2-BD59-A6C34878D82A}">
                        <a16:rowId xmlns:a16="http://schemas.microsoft.com/office/drawing/2014/main" val="666230890"/>
                      </a:ext>
                    </a:extLst>
                  </a:tr>
                  <a:tr h="396240">
                    <a:tc vMerge="1">
                      <a:txBody>
                        <a:bodyPr/>
                        <a:lstStyle/>
                        <a:p>
                          <a:pPr algn="ctr"/>
                          <a:endParaRPr lang="en-GB" dirty="0"/>
                        </a:p>
                      </a:txBody>
                      <a:tcPr anchor="ctr"/>
                    </a:tc>
                    <a:tc>
                      <a:txBody>
                        <a:bodyPr/>
                        <a:lstStyle/>
                        <a:p>
                          <a:endParaRPr lang="zh-CN"/>
                        </a:p>
                      </a:txBody>
                      <a:tcPr anchor="ctr">
                        <a:blipFill>
                          <a:blip r:embed="rId10"/>
                          <a:stretch>
                            <a:fillRect l="-140625" t="-616129" r="-247917" b="-2903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2000" b="1" dirty="0">
                              <a:solidFill>
                                <a:srgbClr val="FF0000"/>
                              </a:solidFill>
                            </a:rPr>
                            <a:t>1.1296e-3</a:t>
                          </a:r>
                        </a:p>
                      </a:txBody>
                      <a:tcPr anchor="ctr"/>
                    </a:tc>
                    <a:tc>
                      <a:txBody>
                        <a:bodyPr/>
                        <a:lstStyle/>
                        <a:p>
                          <a:pPr algn="ctr"/>
                          <a:r>
                            <a:rPr lang="en-GB" sz="2000" dirty="0"/>
                            <a:t>15.79</a:t>
                          </a:r>
                        </a:p>
                      </a:txBody>
                      <a:tcPr anchor="ctr"/>
                    </a:tc>
                    <a:extLst>
                      <a:ext uri="{0D108BD9-81ED-4DB2-BD59-A6C34878D82A}">
                        <a16:rowId xmlns:a16="http://schemas.microsoft.com/office/drawing/2014/main" val="1360506982"/>
                      </a:ext>
                    </a:extLst>
                  </a:tr>
                </a:tbl>
              </a:graphicData>
            </a:graphic>
          </p:graphicFrame>
        </mc:Fallback>
      </mc:AlternateContent>
    </p:spTree>
    <p:extLst>
      <p:ext uri="{BB962C8B-B14F-4D97-AF65-F5344CB8AC3E}">
        <p14:creationId xmlns:p14="http://schemas.microsoft.com/office/powerpoint/2010/main" val="881832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29</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8BEA3F31-8A85-C4FC-BC4E-81FFD71A91E8}"/>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BA155B1D-7AFC-3BF2-D62D-C5ACEDBB2BBA}"/>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F99D40C1-04CC-F156-1561-B50773F9E497}"/>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Application: Time-dependent dynamic PDE</a:t>
              </a:r>
            </a:p>
          </p:txBody>
        </p:sp>
      </p:grpSp>
      <p:pic>
        <p:nvPicPr>
          <p:cNvPr id="3" name="图片 2">
            <a:extLst>
              <a:ext uri="{FF2B5EF4-FFF2-40B4-BE49-F238E27FC236}">
                <a16:creationId xmlns:a16="http://schemas.microsoft.com/office/drawing/2014/main" id="{7BDE74D7-3A9E-B679-EFCA-3E1CA9EA76DA}"/>
              </a:ext>
            </a:extLst>
          </p:cNvPr>
          <p:cNvPicPr>
            <a:picLocks noChangeAspect="1"/>
          </p:cNvPicPr>
          <p:nvPr/>
        </p:nvPicPr>
        <p:blipFill>
          <a:blip r:embed="rId9"/>
          <a:stretch>
            <a:fillRect/>
          </a:stretch>
        </p:blipFill>
        <p:spPr>
          <a:xfrm>
            <a:off x="2420535" y="3305076"/>
            <a:ext cx="7332242" cy="3120567"/>
          </a:xfrm>
          <a:prstGeom prst="rect">
            <a:avLst/>
          </a:prstGeom>
        </p:spPr>
      </p:pic>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412F0301-B51A-D78C-BC7B-E8BFDCCA45AA}"/>
                  </a:ext>
                </a:extLst>
              </p:cNvPr>
              <p:cNvSpPr txBox="1"/>
              <p:nvPr/>
            </p:nvSpPr>
            <p:spPr>
              <a:xfrm>
                <a:off x="526947" y="1273198"/>
                <a:ext cx="11267143" cy="1787541"/>
              </a:xfrm>
              <a:prstGeom prst="rect">
                <a:avLst/>
              </a:prstGeom>
              <a:noFill/>
            </p:spPr>
            <p:txBody>
              <a:bodyPr wrap="square" rtlCol="0">
                <a:spAutoFit/>
              </a:bodyPr>
              <a:lstStyle/>
              <a:p>
                <a:pPr marL="285750" indent="-285750">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Consider a two-dimensional </a:t>
                </a:r>
                <a:r>
                  <a:rPr kumimoji="1" lang="en-GB" altLang="zh-CN" sz="2000" b="1" dirty="0">
                    <a:solidFill>
                      <a:srgbClr val="FF0000"/>
                    </a:solidFill>
                    <a:latin typeface="Times New Roman" panose="02020603050405020304" pitchFamily="18" charset="0"/>
                    <a:cs typeface="Times New Roman" panose="02020603050405020304" pitchFamily="18" charset="0"/>
                  </a:rPr>
                  <a:t>linear heat transfer problem </a:t>
                </a:r>
                <a:r>
                  <a:rPr kumimoji="1" lang="en-GB" altLang="zh-CN" sz="2000" dirty="0">
                    <a:latin typeface="Times New Roman" panose="02020603050405020304" pitchFamily="18" charset="0"/>
                    <a:cs typeface="Times New Roman" panose="02020603050405020304" pitchFamily="18" charset="0"/>
                  </a:rPr>
                  <a:t>with a moving Gaussian heat source [12]:</a:t>
                </a:r>
              </a:p>
              <a:p>
                <a:pPr algn="ctr">
                  <a:buClr>
                    <a:srgbClr val="0765B6"/>
                  </a:buClr>
                </a:pPr>
                <a14:m>
                  <m:oMathPara xmlns:m="http://schemas.openxmlformats.org/officeDocument/2006/math">
                    <m:oMathParaPr>
                      <m:jc m:val="centerGroup"/>
                    </m:oMathParaPr>
                    <m:oMath xmlns:m="http://schemas.openxmlformats.org/officeDocument/2006/math">
                      <m:d>
                        <m:dPr>
                          <m:begChr m:val="{"/>
                          <m:endChr m:val=""/>
                          <m:ctrlPr>
                            <a:rPr kumimoji="1" lang="en-GB" altLang="zh-CN" sz="2000" i="1" smtClean="0">
                              <a:latin typeface="Cambria Math" panose="02040503050406030204" pitchFamily="18" charset="0"/>
                              <a:cs typeface="Times New Roman" panose="02020603050405020304" pitchFamily="18" charset="0"/>
                            </a:rPr>
                          </m:ctrlPr>
                        </m:dPr>
                        <m:e>
                          <m:m>
                            <m:mPr>
                              <m:mcs>
                                <m:mc>
                                  <m:mcPr>
                                    <m:count m:val="1"/>
                                    <m:mcJc m:val="center"/>
                                  </m:mcPr>
                                </m:mc>
                              </m:mcs>
                              <m:ctrlPr>
                                <a:rPr kumimoji="1" lang="en-GB" altLang="zh-CN" sz="2000" i="1" smtClean="0">
                                  <a:latin typeface="Cambria Math" panose="02040503050406030204" pitchFamily="18" charset="0"/>
                                  <a:cs typeface="Times New Roman" panose="02020603050405020304" pitchFamily="18" charset="0"/>
                                </a:rPr>
                              </m:ctrlPr>
                            </m:mPr>
                            <m:mr>
                              <m:e>
                                <m:sSub>
                                  <m:sSubPr>
                                    <m:ctrlPr>
                                      <a:rPr kumimoji="1" lang="en-GB" altLang="zh-CN" sz="2000" i="1" smtClean="0">
                                        <a:latin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cs typeface="Times New Roman" panose="02020603050405020304" pitchFamily="18" charset="0"/>
                                      </a:rPr>
                                      <m:t>𝐶</m:t>
                                    </m:r>
                                  </m:e>
                                  <m:sub>
                                    <m:r>
                                      <a:rPr kumimoji="1" lang="en-GB" altLang="zh-CN" sz="2000" i="1" smtClean="0">
                                        <a:latin typeface="Cambria Math" panose="02040503050406030204" pitchFamily="18" charset="0"/>
                                        <a:cs typeface="Times New Roman" panose="02020603050405020304" pitchFamily="18" charset="0"/>
                                      </a:rPr>
                                      <m:t>𝑝</m:t>
                                    </m:r>
                                  </m:sub>
                                </m:s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𝜌</m:t>
                                </m:r>
                                <m:f>
                                  <m:f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fPr>
                                  <m:num>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𝑢</m:t>
                                    </m:r>
                                    <m:d>
                                      <m:d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𝑡</m:t>
                                        </m:r>
                                      </m:e>
                                    </m:d>
                                  </m:num>
                                  <m:den>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𝑡</m:t>
                                    </m:r>
                                  </m:den>
                                </m:f>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𝜅</m:t>
                                    </m:r>
                                    <m:r>
                                      <m:rPr>
                                        <m:sty m:val="p"/>
                                      </m:r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𝑢</m:t>
                                    </m:r>
                                    <m:d>
                                      <m:d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𝑡</m:t>
                                        </m:r>
                                      </m:e>
                                    </m:d>
                                  </m:e>
                                </m:d>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𝑡</m:t>
                                    </m:r>
                                  </m:e>
                                </m:d>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 </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 </m:t>
                                </m:r>
                                <m:r>
                                  <m:rPr>
                                    <m:nor/>
                                  </m:rPr>
                                  <a:rPr kumimoji="1" lang="en-GB" altLang="zh-CN" sz="2000" i="0" smtClean="0">
                                    <a:latin typeface="Times New Roman" panose="02020603050405020304" pitchFamily="18" charset="0"/>
                                    <a:ea typeface="Cambria Math" panose="02040503050406030204" pitchFamily="18" charset="0"/>
                                    <a:cs typeface="Times New Roman" panose="02020603050405020304" pitchFamily="18" charset="0"/>
                                  </a:rPr>
                                  <m:t>in</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1" lang="en-GB" altLang="zh-CN" sz="2000" i="1" smtClean="0">
                                    <a:latin typeface="Cambria Math" panose="02040503050406030204" pitchFamily="18" charset="0"/>
                                    <a:ea typeface="Cambria Math" panose="02040503050406030204" pitchFamily="18" charset="0"/>
                                  </a:rPr>
                                  <m:t>Ω</m:t>
                                </m:r>
                                <m:r>
                                  <a:rPr kumimoji="1" lang="en-GB" altLang="zh-CN" sz="2000" i="1" smtClean="0">
                                    <a:latin typeface="Cambria Math" panose="02040503050406030204" pitchFamily="18" charset="0"/>
                                    <a:ea typeface="Cambria Math" panose="02040503050406030204" pitchFamily="18" charset="0"/>
                                  </a:rPr>
                                  <m:t>×</m:t>
                                </m:r>
                                <m:r>
                                  <a:rPr kumimoji="1" lang="en-GB" altLang="zh-CN" sz="2000" i="1" smtClean="0">
                                    <a:latin typeface="Cambria Math" panose="02040503050406030204" pitchFamily="18" charset="0"/>
                                    <a:cs typeface="Times New Roman" panose="02020603050405020304" pitchFamily="18" charset="0"/>
                                  </a:rPr>
                                  <m:t>𝑇</m:t>
                                </m:r>
                                <m:r>
                                  <m:rPr>
                                    <m:nor/>
                                  </m:rPr>
                                  <a:rPr kumimoji="1" lang="en-GB" altLang="zh-CN" sz="2000" b="0" i="0" smtClean="0">
                                    <a:latin typeface="Times New Roman" panose="02020603050405020304" pitchFamily="18" charset="0"/>
                                    <a:cs typeface="Times New Roman" panose="02020603050405020304" pitchFamily="18" charset="0"/>
                                  </a:rPr>
                                  <m:t>,</m:t>
                                </m:r>
                              </m:e>
                            </m:mr>
                            <m:m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𝑢</m:t>
                                </m:r>
                                <m:d>
                                  <m:d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𝑡</m:t>
                                    </m:r>
                                  </m:e>
                                </m:d>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𝑢</m:t>
                                    </m:r>
                                  </m:e>
                                  <m: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0</m:t>
                                    </m:r>
                                  </m:sub>
                                </m:sSub>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   </m:t>
                                </m:r>
                                <m:r>
                                  <a:rPr kumimoji="1" lang="en-GB" altLang="zh-CN" sz="2000" b="0" i="1" smtClean="0">
                                    <a:latin typeface="Cambria Math" panose="02040503050406030204" pitchFamily="18" charset="0"/>
                                    <a:ea typeface="Cambria Math" panose="02040503050406030204" pitchFamily="18" charset="0"/>
                                    <a:cs typeface="Times New Roman" panose="02020603050405020304" pitchFamily="18" charset="0"/>
                                  </a:rPr>
                                  <m:t>                                       </m:t>
                                </m:r>
                                <m:r>
                                  <m:rPr>
                                    <m:nor/>
                                  </m:rPr>
                                  <a:rPr kumimoji="1" lang="en-GB" altLang="zh-CN" sz="2000" b="0" i="0" smtClean="0">
                                    <a:latin typeface="Times New Roman" panose="02020603050405020304" pitchFamily="18" charset="0"/>
                                    <a:ea typeface="Cambria Math" panose="02040503050406030204" pitchFamily="18" charset="0"/>
                                    <a:cs typeface="Times New Roman" panose="02020603050405020304" pitchFamily="18" charset="0"/>
                                  </a:rPr>
                                  <m:t>        </m:t>
                                </m:r>
                                <m:r>
                                  <m:rPr>
                                    <m:nor/>
                                  </m:rPr>
                                  <a:rPr kumimoji="1" lang="en-GB" altLang="zh-CN" sz="2000" i="0" smtClean="0">
                                    <a:latin typeface="Times New Roman" panose="02020603050405020304" pitchFamily="18" charset="0"/>
                                    <a:ea typeface="Cambria Math" panose="02040503050406030204" pitchFamily="18" charset="0"/>
                                    <a:cs typeface="Times New Roman" panose="02020603050405020304" pitchFamily="18" charset="0"/>
                                  </a:rPr>
                                  <m:t>in</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kumimoji="1" lang="en-GB" altLang="zh-CN" sz="2000" i="1" smtClean="0">
                                    <a:latin typeface="Cambria Math" panose="02040503050406030204" pitchFamily="18" charset="0"/>
                                    <a:ea typeface="Cambria Math" panose="02040503050406030204" pitchFamily="18" charset="0"/>
                                  </a:rPr>
                                  <m:t>Ω</m:t>
                                </m:r>
                                <m:r>
                                  <m:rPr>
                                    <m:nor/>
                                  </m:rPr>
                                  <a:rPr kumimoji="1" lang="en-GB" altLang="zh-CN" sz="2000" b="0" i="0" smtClean="0">
                                    <a:latin typeface="Times New Roman" panose="02020603050405020304" pitchFamily="18" charset="0"/>
                                    <a:ea typeface="Cambria Math" panose="02040503050406030204" pitchFamily="18" charset="0"/>
                                    <a:cs typeface="Times New Roman" panose="02020603050405020304" pitchFamily="18" charset="0"/>
                                  </a:rPr>
                                  <m:t>,</m:t>
                                </m:r>
                              </m:e>
                            </m:mr>
                            <m:mr>
                              <m:e>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𝜅</m:t>
                                </m:r>
                                <m:r>
                                  <m:rPr>
                                    <m:sty m:val="p"/>
                                  </m:r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𝑢</m:t>
                                </m:r>
                                <m:d>
                                  <m:dPr>
                                    <m:ctrlP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1" lang="en-GB" altLang="zh-CN" sz="2000" b="1" i="1" smtClean="0">
                                        <a:latin typeface="Cambria Math" panose="02040503050406030204" pitchFamily="18" charset="0"/>
                                        <a:ea typeface="Cambria Math" panose="02040503050406030204" pitchFamily="18" charset="0"/>
                                        <a:cs typeface="Times New Roman" panose="02020603050405020304" pitchFamily="18" charset="0"/>
                                      </a:rPr>
                                      <m:t>𝒙</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𝑡</m:t>
                                    </m:r>
                                  </m:e>
                                </m:d>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=0,  </m:t>
                                </m:r>
                                <m:r>
                                  <m:rPr>
                                    <m:nor/>
                                  </m:rPr>
                                  <a:rPr kumimoji="1" lang="en-GB" altLang="zh-CN" sz="2000" b="0" i="0" smtClean="0">
                                    <a:latin typeface="Times New Roman" panose="02020603050405020304" pitchFamily="18" charset="0"/>
                                    <a:ea typeface="Cambria Math" panose="02040503050406030204" pitchFamily="18" charset="0"/>
                                    <a:cs typeface="Times New Roman" panose="02020603050405020304" pitchFamily="18" charset="0"/>
                                  </a:rPr>
                                  <m:t>                                          </m:t>
                                </m:r>
                                <m:r>
                                  <m:rPr>
                                    <m:nor/>
                                  </m:rPr>
                                  <a:rPr kumimoji="1" lang="en-GB" altLang="zh-CN" sz="2000" i="0" smtClean="0">
                                    <a:latin typeface="Times New Roman" panose="02020603050405020304" pitchFamily="18" charset="0"/>
                                    <a:ea typeface="Cambria Math" panose="02040503050406030204" pitchFamily="18" charset="0"/>
                                    <a:cs typeface="Times New Roman" panose="02020603050405020304" pitchFamily="18" charset="0"/>
                                  </a:rPr>
                                  <m:t>on</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  </m:t>
                                </m:r>
                                <m:r>
                                  <a:rPr kumimoji="1" lang="en-GB"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1" lang="en-GB" altLang="zh-CN" sz="2000" i="1" smtClean="0">
                                    <a:latin typeface="Cambria Math" panose="02040503050406030204" pitchFamily="18" charset="0"/>
                                    <a:ea typeface="Cambria Math" panose="02040503050406030204" pitchFamily="18" charset="0"/>
                                  </a:rPr>
                                  <m:t>Ω</m:t>
                                </m:r>
                                <m:r>
                                  <a:rPr kumimoji="1" lang="en-GB" altLang="zh-CN" sz="2000" i="1" smtClean="0">
                                    <a:latin typeface="Cambria Math" panose="02040503050406030204" pitchFamily="18" charset="0"/>
                                    <a:ea typeface="Cambria Math" panose="02040503050406030204" pitchFamily="18" charset="0"/>
                                  </a:rPr>
                                  <m:t>×</m:t>
                                </m:r>
                                <m:r>
                                  <a:rPr kumimoji="1" lang="en-GB" altLang="zh-CN" sz="2000" i="1" smtClean="0">
                                    <a:latin typeface="Cambria Math" panose="02040503050406030204" pitchFamily="18" charset="0"/>
                                    <a:cs typeface="Times New Roman" panose="02020603050405020304" pitchFamily="18" charset="0"/>
                                  </a:rPr>
                                  <m:t>𝑇</m:t>
                                </m:r>
                                <m:r>
                                  <a:rPr kumimoji="1" lang="en-GB" altLang="zh-CN" sz="2000" b="0" i="1" smtClean="0">
                                    <a:latin typeface="Cambria Math" panose="02040503050406030204" pitchFamily="18" charset="0"/>
                                    <a:cs typeface="Times New Roman" panose="02020603050405020304" pitchFamily="18" charset="0"/>
                                  </a:rPr>
                                  <m:t>.</m:t>
                                </m:r>
                                <m:r>
                                  <m:rPr>
                                    <m:nor/>
                                  </m:rPr>
                                  <a:rPr kumimoji="1" lang="en-GB" altLang="zh-CN" sz="2000" smtClean="0">
                                    <a:latin typeface="Times New Roman" panose="02020603050405020304" pitchFamily="18" charset="0"/>
                                    <a:cs typeface="Times New Roman" panose="02020603050405020304" pitchFamily="18" charset="0"/>
                                  </a:rPr>
                                  <m:t> </m:t>
                                </m:r>
                              </m:e>
                            </m:mr>
                          </m:m>
                        </m:e>
                      </m:d>
                    </m:oMath>
                  </m:oMathPara>
                </a14:m>
                <a:endParaRPr kumimoji="1" lang="en-GB" altLang="zh-CN" sz="2000" dirty="0">
                  <a:latin typeface="Times New Roman" panose="02020603050405020304" pitchFamily="18" charset="0"/>
                  <a:cs typeface="Times New Roman" panose="02020603050405020304" pitchFamily="18" charset="0"/>
                </a:endParaRPr>
              </a:p>
            </p:txBody>
          </p:sp>
        </mc:Choice>
        <mc:Fallback>
          <p:sp>
            <p:nvSpPr>
              <p:cNvPr id="27" name="文本框 26">
                <a:extLst>
                  <a:ext uri="{FF2B5EF4-FFF2-40B4-BE49-F238E27FC236}">
                    <a16:creationId xmlns:a16="http://schemas.microsoft.com/office/drawing/2014/main" id="{412F0301-B51A-D78C-BC7B-E8BFDCCA45AA}"/>
                  </a:ext>
                </a:extLst>
              </p:cNvPr>
              <p:cNvSpPr txBox="1">
                <a:spLocks noRot="1" noChangeAspect="1" noMove="1" noResize="1" noEditPoints="1" noAdjustHandles="1" noChangeArrowheads="1" noChangeShapeType="1" noTextEdit="1"/>
              </p:cNvSpPr>
              <p:nvPr/>
            </p:nvSpPr>
            <p:spPr>
              <a:xfrm>
                <a:off x="526947" y="1273198"/>
                <a:ext cx="11267143" cy="1787541"/>
              </a:xfrm>
              <a:prstGeom prst="rect">
                <a:avLst/>
              </a:prstGeom>
              <a:blipFill>
                <a:blip r:embed="rId10"/>
                <a:stretch>
                  <a:fillRect l="-450" t="-2128" b="-7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2739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4" name="组合 23">
            <a:extLst>
              <a:ext uri="{FF2B5EF4-FFF2-40B4-BE49-F238E27FC236}">
                <a16:creationId xmlns:a16="http://schemas.microsoft.com/office/drawing/2014/main" id="{76A43CCC-B823-274B-7982-81B12988BE0E}"/>
              </a:ext>
            </a:extLst>
          </p:cNvPr>
          <p:cNvGrpSpPr/>
          <p:nvPr/>
        </p:nvGrpSpPr>
        <p:grpSpPr>
          <a:xfrm>
            <a:off x="912627" y="1100864"/>
            <a:ext cx="4005061" cy="5301660"/>
            <a:chOff x="601550" y="635490"/>
            <a:chExt cx="4143716" cy="5803685"/>
          </a:xfrm>
        </p:grpSpPr>
        <p:pic>
          <p:nvPicPr>
            <p:cNvPr id="22" name="图片 21" descr="图示, 示意图&#10;&#10;描述已自动生成">
              <a:extLst>
                <a:ext uri="{FF2B5EF4-FFF2-40B4-BE49-F238E27FC236}">
                  <a16:creationId xmlns:a16="http://schemas.microsoft.com/office/drawing/2014/main" id="{3FBB41A9-3F2F-F6CE-BADE-C9D7CDA3DE73}"/>
                </a:ext>
              </a:extLst>
            </p:cNvPr>
            <p:cNvPicPr>
              <a:picLocks noChangeAspect="1"/>
            </p:cNvPicPr>
            <p:nvPr/>
          </p:nvPicPr>
          <p:blipFill>
            <a:blip r:embed="rId6"/>
            <a:stretch>
              <a:fillRect/>
            </a:stretch>
          </p:blipFill>
          <p:spPr>
            <a:xfrm>
              <a:off x="601550" y="635490"/>
              <a:ext cx="4143716" cy="5466764"/>
            </a:xfrm>
            <a:prstGeom prst="rect">
              <a:avLst/>
            </a:prstGeom>
          </p:spPr>
        </p:pic>
        <p:sp>
          <p:nvSpPr>
            <p:cNvPr id="23" name="文本框 22">
              <a:extLst>
                <a:ext uri="{FF2B5EF4-FFF2-40B4-BE49-F238E27FC236}">
                  <a16:creationId xmlns:a16="http://schemas.microsoft.com/office/drawing/2014/main" id="{E596E3D7-5394-8A22-8AE2-C2803217B29A}"/>
                </a:ext>
              </a:extLst>
            </p:cNvPr>
            <p:cNvSpPr txBox="1"/>
            <p:nvPr/>
          </p:nvSpPr>
          <p:spPr>
            <a:xfrm>
              <a:off x="1095374" y="6102254"/>
              <a:ext cx="3380789" cy="336921"/>
            </a:xfrm>
            <a:prstGeom prst="rect">
              <a:avLst/>
            </a:prstGeom>
            <a:noFill/>
          </p:spPr>
          <p:txBody>
            <a:bodyPr wrap="square" rtlCol="0">
              <a:spAutoFit/>
            </a:bodyPr>
            <a:lstStyle/>
            <a:p>
              <a:pPr algn="ctr"/>
              <a:r>
                <a:rPr kumimoji="1" lang="en-GB" altLang="zh-CN" sz="1400" dirty="0">
                  <a:latin typeface="Times New Roman" panose="02020603050405020304" pitchFamily="18" charset="0"/>
                  <a:cs typeface="Times New Roman" panose="02020603050405020304" pitchFamily="18" charset="0"/>
                </a:rPr>
                <a:t>Source: Figure from [Cottrell et al. 2009]</a:t>
              </a:r>
            </a:p>
          </p:txBody>
        </p:sp>
      </p:grpSp>
      <p:sp>
        <p:nvSpPr>
          <p:cNvPr id="25" name="文本框 24">
            <a:extLst>
              <a:ext uri="{FF2B5EF4-FFF2-40B4-BE49-F238E27FC236}">
                <a16:creationId xmlns:a16="http://schemas.microsoft.com/office/drawing/2014/main" id="{230E89F7-3310-AC28-6D3A-A46526D21ADC}"/>
              </a:ext>
            </a:extLst>
          </p:cNvPr>
          <p:cNvSpPr txBox="1"/>
          <p:nvPr/>
        </p:nvSpPr>
        <p:spPr>
          <a:xfrm>
            <a:off x="5449959" y="1366960"/>
            <a:ext cx="6537782" cy="4785926"/>
          </a:xfrm>
          <a:prstGeom prst="rect">
            <a:avLst/>
          </a:prstGeom>
          <a:noFill/>
        </p:spPr>
        <p:txBody>
          <a:bodyPr wrap="square" rtlCol="0">
            <a:spAutoFit/>
          </a:bodyPr>
          <a:lstStyle/>
          <a:p>
            <a:pPr marL="285750" indent="-285750">
              <a:buClr>
                <a:srgbClr val="005493"/>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Proposed by T.J.R. Hughes et al., 2005.</a:t>
            </a:r>
          </a:p>
          <a:p>
            <a:pPr marL="285750" indent="-285750">
              <a:lnSpc>
                <a:spcPct val="125000"/>
              </a:lnSpc>
              <a:buClr>
                <a:srgbClr val="005493"/>
              </a:buClr>
              <a:buFont typeface="Wingdings" pitchFamily="2" charset="2"/>
              <a:buChar char="l"/>
            </a:pPr>
            <a:r>
              <a:rPr kumimoji="1" lang="en-GB" altLang="zh-CN" sz="2000" dirty="0">
                <a:solidFill>
                  <a:srgbClr val="FF0000"/>
                </a:solidFill>
                <a:latin typeface="Times New Roman" panose="02020603050405020304" pitchFamily="18" charset="0"/>
                <a:cs typeface="Times New Roman" panose="02020603050405020304" pitchFamily="18" charset="0"/>
              </a:rPr>
              <a:t>KEY IDEA: ﻿</a:t>
            </a:r>
            <a:r>
              <a:rPr kumimoji="1" lang="en-GB" altLang="zh-CN" sz="2000" dirty="0">
                <a:latin typeface="Times New Roman" panose="02020603050405020304" pitchFamily="18" charset="0"/>
                <a:cs typeface="Times New Roman" panose="02020603050405020304" pitchFamily="18" charset="0"/>
              </a:rPr>
              <a:t>approximate physical field with </a:t>
            </a:r>
            <a:r>
              <a:rPr kumimoji="1" lang="en-GB" altLang="zh-CN" sz="2000" dirty="0">
                <a:solidFill>
                  <a:srgbClr val="0432FF"/>
                </a:solidFill>
                <a:latin typeface="Times New Roman" panose="02020603050405020304" pitchFamily="18" charset="0"/>
                <a:cs typeface="Times New Roman" panose="02020603050405020304" pitchFamily="18" charset="0"/>
              </a:rPr>
              <a:t>the same basis functions</a:t>
            </a:r>
            <a:r>
              <a:rPr kumimoji="1" lang="en-GB" altLang="zh-CN" sz="2000" dirty="0">
                <a:latin typeface="Times New Roman" panose="02020603050405020304" pitchFamily="18" charset="0"/>
                <a:cs typeface="Times New Roman" panose="02020603050405020304" pitchFamily="18" charset="0"/>
              </a:rPr>
              <a:t> as that used to generate CAD models.</a:t>
            </a:r>
          </a:p>
          <a:p>
            <a:pPr marL="285750" indent="-285750">
              <a:lnSpc>
                <a:spcPct val="125000"/>
              </a:lnSpc>
              <a:buClr>
                <a:srgbClr val="005493"/>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﻿Advantages:</a:t>
            </a:r>
          </a:p>
          <a:p>
            <a:pPr marL="741600" lvl="2" indent="-285750">
              <a:lnSpc>
                <a:spcPct val="125000"/>
              </a:lnSpc>
              <a:buClr>
                <a:srgbClr val="005493"/>
              </a:buClr>
              <a:buSzPct val="80000"/>
              <a:buFont typeface="Wingdings" pitchFamily="2" charset="2"/>
              <a:buChar char="Ø"/>
            </a:pPr>
            <a:r>
              <a:rPr kumimoji="1" lang="en-GB" altLang="zh-CN" sz="2000" dirty="0">
                <a:solidFill>
                  <a:srgbClr val="FF0000"/>
                </a:solidFill>
                <a:latin typeface="Times New Roman" panose="02020603050405020304" pitchFamily="18" charset="0"/>
                <a:cs typeface="Times New Roman" panose="02020603050405020304" pitchFamily="18" charset="0"/>
              </a:rPr>
              <a:t>Integration of design and analysis;</a:t>
            </a:r>
          </a:p>
          <a:p>
            <a:pPr marL="741600" lvl="2" indent="-285750">
              <a:lnSpc>
                <a:spcPct val="125000"/>
              </a:lnSpc>
              <a:buClr>
                <a:srgbClr val="005493"/>
              </a:buClr>
              <a:buSzPct val="80000"/>
              <a:buFont typeface="Wingdings" pitchFamily="2" charset="2"/>
              <a:buChar char="Ø"/>
            </a:pPr>
            <a:r>
              <a:rPr kumimoji="1" lang="en-GB" altLang="zh-CN" sz="2000" dirty="0">
                <a:solidFill>
                  <a:srgbClr val="FF0000"/>
                </a:solidFill>
                <a:latin typeface="Times New Roman" panose="02020603050405020304" pitchFamily="18" charset="0"/>
                <a:cs typeface="Times New Roman" panose="02020603050405020304" pitchFamily="18" charset="0"/>
              </a:rPr>
              <a:t>﻿Exact and efficient geometry;</a:t>
            </a:r>
          </a:p>
          <a:p>
            <a:pPr marL="741600" lvl="2" indent="-285750">
              <a:lnSpc>
                <a:spcPct val="125000"/>
              </a:lnSpc>
              <a:buClr>
                <a:srgbClr val="005493"/>
              </a:buClr>
              <a:buSzPct val="80000"/>
              <a:buFont typeface="Wingdings" pitchFamily="2" charset="2"/>
              <a:buChar char="Ø"/>
            </a:pPr>
            <a:r>
              <a:rPr kumimoji="1" lang="en-GB" altLang="zh-CN" sz="2000" dirty="0">
                <a:solidFill>
                  <a:srgbClr val="FF0000"/>
                </a:solidFill>
                <a:latin typeface="Times New Roman" panose="02020603050405020304" pitchFamily="18" charset="0"/>
                <a:cs typeface="Times New Roman" panose="02020603050405020304" pitchFamily="18" charset="0"/>
              </a:rPr>
              <a:t>﻿No data type transition and mesh generation;</a:t>
            </a:r>
          </a:p>
          <a:p>
            <a:pPr marL="741600" lvl="2" indent="-285750">
              <a:lnSpc>
                <a:spcPct val="125000"/>
              </a:lnSpc>
              <a:buClr>
                <a:srgbClr val="005493"/>
              </a:buClr>
              <a:buSzPct val="80000"/>
              <a:buFont typeface="Wingdings" pitchFamily="2" charset="2"/>
              <a:buChar char="Ø"/>
            </a:pPr>
            <a:r>
              <a:rPr kumimoji="1" lang="en-GB" altLang="zh-CN" sz="2000" dirty="0">
                <a:solidFill>
                  <a:srgbClr val="FF0000"/>
                </a:solidFill>
                <a:latin typeface="Times New Roman" panose="02020603050405020304" pitchFamily="18" charset="0"/>
                <a:cs typeface="Times New Roman" panose="02020603050405020304" pitchFamily="18" charset="0"/>
              </a:rPr>
              <a:t>﻿Simplified mesh refinement;</a:t>
            </a:r>
          </a:p>
          <a:p>
            <a:pPr marL="741600" lvl="2" indent="-285750">
              <a:lnSpc>
                <a:spcPct val="125000"/>
              </a:lnSpc>
              <a:buClr>
                <a:srgbClr val="005493"/>
              </a:buClr>
              <a:buSzPct val="80000"/>
              <a:buFont typeface="Wingdings" pitchFamily="2" charset="2"/>
              <a:buChar char="Ø"/>
            </a:pPr>
            <a:r>
              <a:rPr kumimoji="1" lang="en-GB" altLang="zh-CN" sz="2000" dirty="0">
                <a:latin typeface="Times New Roman" panose="02020603050405020304" pitchFamily="18" charset="0"/>
                <a:cs typeface="Times New Roman" panose="02020603050405020304" pitchFamily="18" charset="0"/>
              </a:rPr>
              <a:t>High order </a:t>
            </a:r>
            <a:r>
              <a:rPr kumimoji="1" lang="en-GB" altLang="zh-CN" sz="2000" dirty="0">
                <a:solidFill>
                  <a:srgbClr val="0432FF"/>
                </a:solidFill>
                <a:latin typeface="Times New Roman" panose="02020603050405020304" pitchFamily="18" charset="0"/>
                <a:cs typeface="Times New Roman" panose="02020603050405020304" pitchFamily="18" charset="0"/>
              </a:rPr>
              <a:t>continuous</a:t>
            </a:r>
            <a:r>
              <a:rPr kumimoji="1" lang="en-GB" altLang="zh-CN" sz="2000" dirty="0">
                <a:latin typeface="Times New Roman" panose="02020603050405020304" pitchFamily="18" charset="0"/>
                <a:cs typeface="Times New Roman" panose="02020603050405020304" pitchFamily="18" charset="0"/>
              </a:rPr>
              <a:t> field;</a:t>
            </a:r>
          </a:p>
          <a:p>
            <a:pPr marL="741600" lvl="2" indent="-285750">
              <a:lnSpc>
                <a:spcPct val="125000"/>
              </a:lnSpc>
              <a:buClr>
                <a:srgbClr val="005493"/>
              </a:buClr>
              <a:buSzPct val="80000"/>
              <a:buFont typeface="Wingdings" pitchFamily="2" charset="2"/>
              <a:buChar char="Ø"/>
            </a:pPr>
            <a:r>
              <a:rPr kumimoji="1" lang="en-GB" altLang="zh-CN" sz="2000" dirty="0">
                <a:solidFill>
                  <a:srgbClr val="0432FF"/>
                </a:solidFill>
                <a:latin typeface="Times New Roman" panose="02020603050405020304" pitchFamily="18" charset="0"/>
                <a:cs typeface="Times New Roman" panose="02020603050405020304" pitchFamily="18" charset="0"/>
              </a:rPr>
              <a:t>Superior</a:t>
            </a:r>
            <a:r>
              <a:rPr kumimoji="1" lang="en-GB" altLang="zh-CN" sz="2000" dirty="0">
                <a:latin typeface="Times New Roman" panose="02020603050405020304" pitchFamily="18" charset="0"/>
                <a:cs typeface="Times New Roman" panose="02020603050405020304" pitchFamily="18" charset="0"/>
              </a:rPr>
              <a:t> approximation properties.</a:t>
            </a:r>
          </a:p>
          <a:p>
            <a:pPr marL="285750" indent="-285750">
              <a:buClr>
                <a:srgbClr val="005493"/>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﻿Very broad applications: such as shell analysis, fluid-structure interaction, and structural shape and topology optimization.</a:t>
            </a:r>
          </a:p>
        </p:txBody>
      </p:sp>
      <p:grpSp>
        <p:nvGrpSpPr>
          <p:cNvPr id="26" name="组合 25">
            <a:extLst>
              <a:ext uri="{FF2B5EF4-FFF2-40B4-BE49-F238E27FC236}">
                <a16:creationId xmlns:a16="http://schemas.microsoft.com/office/drawing/2014/main" id="{4F9832A8-4762-DF3F-498B-53FF2794CEE4}"/>
              </a:ext>
            </a:extLst>
          </p:cNvPr>
          <p:cNvGrpSpPr/>
          <p:nvPr/>
        </p:nvGrpSpPr>
        <p:grpSpPr>
          <a:xfrm>
            <a:off x="-18685" y="6467061"/>
            <a:ext cx="12210685" cy="412441"/>
            <a:chOff x="-18685" y="6467061"/>
            <a:chExt cx="12210685" cy="412441"/>
          </a:xfrm>
        </p:grpSpPr>
        <p:pic>
          <p:nvPicPr>
            <p:cNvPr id="27" name="图片 26">
              <a:extLst>
                <a:ext uri="{FF2B5EF4-FFF2-40B4-BE49-F238E27FC236}">
                  <a16:creationId xmlns:a16="http://schemas.microsoft.com/office/drawing/2014/main" id="{EF15C97B-6B95-FB87-24B3-D671792D8495}"/>
                </a:ext>
              </a:extLst>
            </p:cNvPr>
            <p:cNvPicPr>
              <a:picLocks noChangeAspect="1"/>
            </p:cNvPicPr>
            <p:nvPr/>
          </p:nvPicPr>
          <p:blipFill>
            <a:blip r:embed="rId7"/>
            <a:stretch>
              <a:fillRect/>
            </a:stretch>
          </p:blipFill>
          <p:spPr>
            <a:xfrm>
              <a:off x="6096000" y="6467061"/>
              <a:ext cx="6096000" cy="412441"/>
            </a:xfrm>
            <a:prstGeom prst="rect">
              <a:avLst/>
            </a:prstGeom>
          </p:spPr>
        </p:pic>
        <p:pic>
          <p:nvPicPr>
            <p:cNvPr id="28" name="图片 27">
              <a:extLst>
                <a:ext uri="{FF2B5EF4-FFF2-40B4-BE49-F238E27FC236}">
                  <a16:creationId xmlns:a16="http://schemas.microsoft.com/office/drawing/2014/main" id="{B3723A17-6DDB-BE1B-83B5-F23B0815CFB3}"/>
                </a:ext>
              </a:extLst>
            </p:cNvPr>
            <p:cNvPicPr>
              <a:picLocks noChangeAspect="1"/>
            </p:cNvPicPr>
            <p:nvPr/>
          </p:nvPicPr>
          <p:blipFill>
            <a:blip r:embed="rId4"/>
            <a:stretch>
              <a:fillRect/>
            </a:stretch>
          </p:blipFill>
          <p:spPr>
            <a:xfrm>
              <a:off x="-18685" y="6467061"/>
              <a:ext cx="6114683" cy="412441"/>
            </a:xfrm>
            <a:prstGeom prst="rect">
              <a:avLst/>
            </a:prstGeom>
          </p:spPr>
        </p:pic>
        <p:sp>
          <p:nvSpPr>
            <p:cNvPr id="29" name="文本框 28">
              <a:extLst>
                <a:ext uri="{FF2B5EF4-FFF2-40B4-BE49-F238E27FC236}">
                  <a16:creationId xmlns:a16="http://schemas.microsoft.com/office/drawing/2014/main" id="{A828DC4E-3F94-6DCD-1016-1F6C3BDF5B15}"/>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30" name="文本框 29">
              <a:extLst>
                <a:ext uri="{FF2B5EF4-FFF2-40B4-BE49-F238E27FC236}">
                  <a16:creationId xmlns:a16="http://schemas.microsoft.com/office/drawing/2014/main" id="{3EF544C1-E564-EF18-39EC-56CBE8380864}"/>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6A5537CD-2DDC-A76C-C378-4A9819DCA82E}"/>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3/3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31" name="文本框 30">
                  <a:extLst>
                    <a:ext uri="{FF2B5EF4-FFF2-40B4-BE49-F238E27FC236}">
                      <a16:creationId xmlns:a16="http://schemas.microsoft.com/office/drawing/2014/main" id="{6A5537CD-2DDC-A76C-C378-4A9819DCA82E}"/>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8"/>
                  <a:stretch>
                    <a:fillRect t="-3571" b="-17857"/>
                  </a:stretch>
                </a:blipFill>
              </p:spPr>
              <p:txBody>
                <a:bodyPr/>
                <a:lstStyle/>
                <a:p>
                  <a:r>
                    <a:rPr lang="zh-CN" altLang="en-US">
                      <a:noFill/>
                    </a:rPr>
                    <a:t> </a:t>
                  </a:r>
                </a:p>
              </p:txBody>
            </p:sp>
          </mc:Fallback>
        </mc:AlternateContent>
      </p:grpSp>
      <p:grpSp>
        <p:nvGrpSpPr>
          <p:cNvPr id="37" name="组合 36">
            <a:extLst>
              <a:ext uri="{FF2B5EF4-FFF2-40B4-BE49-F238E27FC236}">
                <a16:creationId xmlns:a16="http://schemas.microsoft.com/office/drawing/2014/main" id="{8869DD82-E2E5-AF3E-6A25-856AAAFAC9B1}"/>
              </a:ext>
            </a:extLst>
          </p:cNvPr>
          <p:cNvGrpSpPr/>
          <p:nvPr/>
        </p:nvGrpSpPr>
        <p:grpSpPr>
          <a:xfrm>
            <a:off x="-18686" y="534950"/>
            <a:ext cx="12210685" cy="517835"/>
            <a:chOff x="-18686" y="534950"/>
            <a:chExt cx="12210685" cy="517835"/>
          </a:xfrm>
        </p:grpSpPr>
        <p:pic>
          <p:nvPicPr>
            <p:cNvPr id="34" name="图片 33">
              <a:extLst>
                <a:ext uri="{FF2B5EF4-FFF2-40B4-BE49-F238E27FC236}">
                  <a16:creationId xmlns:a16="http://schemas.microsoft.com/office/drawing/2014/main" id="{8485AD5D-71A9-4EF6-2858-FF26E1A81771}"/>
                </a:ext>
              </a:extLst>
            </p:cNvPr>
            <p:cNvPicPr>
              <a:picLocks noChangeAspect="1"/>
            </p:cNvPicPr>
            <p:nvPr/>
          </p:nvPicPr>
          <p:blipFill>
            <a:blip r:embed="rId9"/>
            <a:stretch>
              <a:fillRect/>
            </a:stretch>
          </p:blipFill>
          <p:spPr>
            <a:xfrm>
              <a:off x="-18686" y="534950"/>
              <a:ext cx="12210685" cy="517835"/>
            </a:xfrm>
            <a:prstGeom prst="rect">
              <a:avLst/>
            </a:prstGeom>
          </p:spPr>
        </p:pic>
        <p:sp>
          <p:nvSpPr>
            <p:cNvPr id="35" name="文本框 34">
              <a:extLst>
                <a:ext uri="{FF2B5EF4-FFF2-40B4-BE49-F238E27FC236}">
                  <a16:creationId xmlns:a16="http://schemas.microsoft.com/office/drawing/2014/main" id="{161D3D8F-1820-4C5D-765E-F2D55369F7D8}"/>
                </a:ext>
              </a:extLst>
            </p:cNvPr>
            <p:cNvSpPr txBox="1"/>
            <p:nvPr/>
          </p:nvSpPr>
          <p:spPr>
            <a:xfrm>
              <a:off x="353838" y="576913"/>
              <a:ext cx="4106951" cy="461665"/>
            </a:xfrm>
            <a:prstGeom prst="rect">
              <a:avLst/>
            </a:prstGeom>
            <a:noFill/>
          </p:spPr>
          <p:txBody>
            <a:bodyPr wrap="square" rtlCol="0">
              <a:spAutoFit/>
            </a:bodyPr>
            <a:lstStyle/>
            <a:p>
              <a:r>
                <a:rPr kumimoji="1" lang="en-GB" altLang="zh-CN" sz="2400" b="1" dirty="0" err="1">
                  <a:solidFill>
                    <a:schemeClr val="bg1"/>
                  </a:solidFill>
                  <a:latin typeface="Times New Roman" panose="02020603050405020304" pitchFamily="18" charset="0"/>
                  <a:cs typeface="Times New Roman" panose="02020603050405020304" pitchFamily="18" charset="0"/>
                </a:rPr>
                <a:t>IsoGeometric</a:t>
              </a:r>
              <a:r>
                <a:rPr kumimoji="1" lang="en-GB" altLang="zh-CN" sz="2400" b="1" dirty="0">
                  <a:solidFill>
                    <a:schemeClr val="bg1"/>
                  </a:solidFill>
                  <a:latin typeface="Times New Roman" panose="02020603050405020304" pitchFamily="18" charset="0"/>
                  <a:cs typeface="Times New Roman" panose="02020603050405020304" pitchFamily="18" charset="0"/>
                </a:rPr>
                <a:t> Analysis (IGA)</a:t>
              </a:r>
            </a:p>
          </p:txBody>
        </p:sp>
      </p:grpSp>
    </p:spTree>
    <p:extLst>
      <p:ext uri="{BB962C8B-B14F-4D97-AF65-F5344CB8AC3E}">
        <p14:creationId xmlns:p14="http://schemas.microsoft.com/office/powerpoint/2010/main" val="2662252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30</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pic>
        <p:nvPicPr>
          <p:cNvPr id="18" name="图片 17" descr="图表&#10;&#10;低可信度描述已自动生成">
            <a:extLst>
              <a:ext uri="{FF2B5EF4-FFF2-40B4-BE49-F238E27FC236}">
                <a16:creationId xmlns:a16="http://schemas.microsoft.com/office/drawing/2014/main" id="{60A599A1-CF78-4748-7E19-F9B9B616AC3E}"/>
              </a:ext>
            </a:extLst>
          </p:cNvPr>
          <p:cNvPicPr>
            <a:picLocks noChangeAspect="1"/>
          </p:cNvPicPr>
          <p:nvPr/>
        </p:nvPicPr>
        <p:blipFill>
          <a:blip r:embed="rId8"/>
          <a:stretch>
            <a:fillRect/>
          </a:stretch>
        </p:blipFill>
        <p:spPr>
          <a:xfrm>
            <a:off x="-1130135" y="2325889"/>
            <a:ext cx="8890881" cy="3334081"/>
          </a:xfrm>
          <a:prstGeom prst="rect">
            <a:avLst/>
          </a:prstGeom>
        </p:spPr>
      </p:pic>
      <p:pic>
        <p:nvPicPr>
          <p:cNvPr id="3" name="图片 2">
            <a:extLst>
              <a:ext uri="{FF2B5EF4-FFF2-40B4-BE49-F238E27FC236}">
                <a16:creationId xmlns:a16="http://schemas.microsoft.com/office/drawing/2014/main" id="{8FC71FB2-6D4D-1255-4646-14E51CFF2112}"/>
              </a:ext>
            </a:extLst>
          </p:cNvPr>
          <p:cNvPicPr>
            <a:picLocks noChangeAspect="1"/>
          </p:cNvPicPr>
          <p:nvPr/>
        </p:nvPicPr>
        <p:blipFill>
          <a:blip r:embed="rId9"/>
          <a:stretch>
            <a:fillRect/>
          </a:stretch>
        </p:blipFill>
        <p:spPr>
          <a:xfrm>
            <a:off x="6800868" y="2192930"/>
            <a:ext cx="5391132" cy="3600000"/>
          </a:xfrm>
          <a:prstGeom prst="rect">
            <a:avLst/>
          </a:prstGeom>
        </p:spPr>
      </p:pic>
      <p:grpSp>
        <p:nvGrpSpPr>
          <p:cNvPr id="26" name="组合 25">
            <a:extLst>
              <a:ext uri="{FF2B5EF4-FFF2-40B4-BE49-F238E27FC236}">
                <a16:creationId xmlns:a16="http://schemas.microsoft.com/office/drawing/2014/main" id="{DBED2750-4C3F-29BC-38DA-5BD2D0D5F67F}"/>
              </a:ext>
            </a:extLst>
          </p:cNvPr>
          <p:cNvGrpSpPr/>
          <p:nvPr/>
        </p:nvGrpSpPr>
        <p:grpSpPr>
          <a:xfrm>
            <a:off x="-18686" y="534950"/>
            <a:ext cx="12210685" cy="517835"/>
            <a:chOff x="-18686" y="534950"/>
            <a:chExt cx="12210685" cy="517835"/>
          </a:xfrm>
        </p:grpSpPr>
        <p:pic>
          <p:nvPicPr>
            <p:cNvPr id="27" name="图片 26">
              <a:extLst>
                <a:ext uri="{FF2B5EF4-FFF2-40B4-BE49-F238E27FC236}">
                  <a16:creationId xmlns:a16="http://schemas.microsoft.com/office/drawing/2014/main" id="{E3992E47-93E8-1B3E-853B-702E112E0B27}"/>
                </a:ext>
              </a:extLst>
            </p:cNvPr>
            <p:cNvPicPr>
              <a:picLocks noChangeAspect="1"/>
            </p:cNvPicPr>
            <p:nvPr/>
          </p:nvPicPr>
          <p:blipFill>
            <a:blip r:embed="rId10"/>
            <a:stretch>
              <a:fillRect/>
            </a:stretch>
          </p:blipFill>
          <p:spPr>
            <a:xfrm>
              <a:off x="-18686" y="534950"/>
              <a:ext cx="12210685" cy="517835"/>
            </a:xfrm>
            <a:prstGeom prst="rect">
              <a:avLst/>
            </a:prstGeom>
          </p:spPr>
        </p:pic>
        <p:sp>
          <p:nvSpPr>
            <p:cNvPr id="28" name="文本框 27">
              <a:extLst>
                <a:ext uri="{FF2B5EF4-FFF2-40B4-BE49-F238E27FC236}">
                  <a16:creationId xmlns:a16="http://schemas.microsoft.com/office/drawing/2014/main" id="{59F7B9EE-23B2-DC5A-151A-9C41ADE296E8}"/>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Results</a:t>
              </a:r>
            </a:p>
          </p:txBody>
        </p:sp>
      </p:grpSp>
      <p:sp>
        <p:nvSpPr>
          <p:cNvPr id="15" name="文本框 14">
            <a:extLst>
              <a:ext uri="{FF2B5EF4-FFF2-40B4-BE49-F238E27FC236}">
                <a16:creationId xmlns:a16="http://schemas.microsoft.com/office/drawing/2014/main" id="{42FFA493-C97C-6E43-FEA9-44A5BF8F3067}"/>
              </a:ext>
            </a:extLst>
          </p:cNvPr>
          <p:cNvSpPr txBox="1"/>
          <p:nvPr/>
        </p:nvSpPr>
        <p:spPr>
          <a:xfrm>
            <a:off x="1210165" y="5786943"/>
            <a:ext cx="4761054" cy="369332"/>
          </a:xfrm>
          <a:prstGeom prst="rect">
            <a:avLst/>
          </a:prstGeom>
          <a:noFill/>
        </p:spPr>
        <p:txBody>
          <a:bodyPr wrap="square" rtlCol="0">
            <a:spAutoFit/>
          </a:bodyPr>
          <a:lstStyle/>
          <a:p>
            <a:r>
              <a:rPr kumimoji="1" lang="en-GB" altLang="zh-CN" dirty="0">
                <a:latin typeface="Times New Roman" panose="02020603050405020304" pitchFamily="18" charset="0"/>
                <a:cs typeface="Times New Roman" panose="02020603050405020304" pitchFamily="18" charset="0"/>
              </a:rPr>
              <a:t>Solution and the corresponding parameterization</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1BBF096-964D-4D77-E286-37BD30636DF0}"/>
                  </a:ext>
                </a:extLst>
              </p:cNvPr>
              <p:cNvSpPr txBox="1"/>
              <p:nvPr/>
            </p:nvSpPr>
            <p:spPr>
              <a:xfrm>
                <a:off x="8632144" y="5786943"/>
                <a:ext cx="2840214" cy="369332"/>
              </a:xfrm>
              <a:prstGeom prst="rect">
                <a:avLst/>
              </a:prstGeom>
              <a:noFill/>
            </p:spPr>
            <p:txBody>
              <a:bodyPr wrap="square" rtlCol="0">
                <a:spAutoFit/>
              </a:bodyPr>
              <a:lstStyle/>
              <a:p>
                <a:pPr algn="ctr"/>
                <a:r>
                  <a:rPr kumimoji="1" lang="en-GB" altLang="zh-CN" dirty="0">
                    <a:latin typeface="Times New Roman" panose="02020603050405020304" pitchFamily="18" charset="0"/>
                    <a:cs typeface="Times New Roman" panose="02020603050405020304" pitchFamily="18" charset="0"/>
                  </a:rPr>
                  <a:t>Error vs. Different instants </a:t>
                </a:r>
                <a14:m>
                  <m:oMath xmlns:m="http://schemas.openxmlformats.org/officeDocument/2006/math">
                    <m:r>
                      <a:rPr kumimoji="1" lang="en-GB" altLang="zh-CN" b="0" i="1" smtClean="0">
                        <a:latin typeface="Cambria Math" panose="02040503050406030204" pitchFamily="18" charset="0"/>
                      </a:rPr>
                      <m:t>𝑡</m:t>
                    </m:r>
                  </m:oMath>
                </a14:m>
                <a:endParaRPr kumimoji="1" lang="en-GB" altLang="zh-CN" dirty="0">
                  <a:latin typeface="Times New Roman" panose="02020603050405020304" pitchFamily="18" charset="0"/>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A1BBF096-964D-4D77-E286-37BD30636DF0}"/>
                  </a:ext>
                </a:extLst>
              </p:cNvPr>
              <p:cNvSpPr txBox="1">
                <a:spLocks noRot="1" noChangeAspect="1" noMove="1" noResize="1" noEditPoints="1" noAdjustHandles="1" noChangeArrowheads="1" noChangeShapeType="1" noTextEdit="1"/>
              </p:cNvSpPr>
              <p:nvPr/>
            </p:nvSpPr>
            <p:spPr>
              <a:xfrm>
                <a:off x="8632144" y="5786943"/>
                <a:ext cx="2840214" cy="369332"/>
              </a:xfrm>
              <a:prstGeom prst="rect">
                <a:avLst/>
              </a:prstGeom>
              <a:blipFill>
                <a:blip r:embed="rId11"/>
                <a:stretch>
                  <a:fillRect l="-889" t="-6667"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4238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1EFCAD2-E35E-425E-9700-060B2866FE87}"/>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BAA491DA-74B0-82B7-9346-4CDEF5E9BBEB}"/>
                </a:ext>
              </a:extLst>
            </p:cNvPr>
            <p:cNvPicPr>
              <a:picLocks noChangeAspect="1"/>
            </p:cNvPicPr>
            <p:nvPr/>
          </p:nvPicPr>
          <p:blipFill>
            <a:blip r:embed="rId2"/>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57F1C4EF-84B4-97AB-ECF2-A3CC0DF46964}"/>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0B9E1C1D-B174-A657-64C7-39544A3E2FB8}"/>
                  </a:ext>
                </a:extLst>
              </p:cNvPr>
              <p:cNvPicPr>
                <a:picLocks noChangeAspect="1"/>
              </p:cNvPicPr>
              <p:nvPr/>
            </p:nvPicPr>
            <p:blipFill>
              <a:blip r:embed="rId3"/>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9B24F13A-E5B9-26F3-EC4D-5841067A00BD}"/>
                  </a:ext>
                </a:extLst>
              </p:cNvPr>
              <p:cNvPicPr>
                <a:picLocks noChangeAspect="1"/>
              </p:cNvPicPr>
              <p:nvPr/>
            </p:nvPicPr>
            <p:blipFill>
              <a:blip r:embed="rId4"/>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7BBCC6CB-BB9D-05B7-E2E7-C6652B3990DA}"/>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F145E0E2-8117-8059-9111-5C5547D5A3DE}"/>
                  </a:ext>
                </a:extLst>
              </p:cNvPr>
              <p:cNvSpPr/>
              <p:nvPr/>
            </p:nvSpPr>
            <p:spPr>
              <a:xfrm>
                <a:off x="3723151" y="77324"/>
                <a:ext cx="142218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Related work</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F29C32BD-0D74-1B06-C9A3-5B3F4EEF9024}"/>
                  </a:ext>
                </a:extLst>
              </p:cNvPr>
              <p:cNvSpPr/>
              <p:nvPr/>
            </p:nvSpPr>
            <p:spPr>
              <a:xfrm>
                <a:off x="5056347" y="71659"/>
                <a:ext cx="1428596"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Methodology</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89418CF8-7240-B55A-F758-E9C8326DDAED}"/>
                  </a:ext>
                </a:extLst>
              </p:cNvPr>
              <p:cNvSpPr/>
              <p:nvPr/>
            </p:nvSpPr>
            <p:spPr>
              <a:xfrm>
                <a:off x="6456570" y="77324"/>
                <a:ext cx="864339"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255BF29F-9737-2842-161D-A564D317474F}"/>
                  </a:ext>
                </a:extLst>
              </p:cNvPr>
              <p:cNvSpPr/>
              <p:nvPr/>
            </p:nvSpPr>
            <p:spPr>
              <a:xfrm>
                <a:off x="7284966" y="88475"/>
                <a:ext cx="1326004" cy="369332"/>
              </a:xfrm>
              <a:prstGeom prst="rect">
                <a:avLst/>
              </a:prstGeom>
            </p:spPr>
            <p:txBody>
              <a:bodyPr wrap="none">
                <a:spAutoFit/>
              </a:bodyPr>
              <a:lstStyle/>
              <a:p>
                <a:pPr algn="ctr"/>
                <a:r>
                  <a:rPr kumimoji="1" lang="nl-NL"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14" name="组合 13">
            <a:extLst>
              <a:ext uri="{FF2B5EF4-FFF2-40B4-BE49-F238E27FC236}">
                <a16:creationId xmlns:a16="http://schemas.microsoft.com/office/drawing/2014/main" id="{621DEE48-A2FB-4B96-A48D-1305942112FF}"/>
              </a:ext>
            </a:extLst>
          </p:cNvPr>
          <p:cNvGrpSpPr/>
          <p:nvPr/>
        </p:nvGrpSpPr>
        <p:grpSpPr>
          <a:xfrm>
            <a:off x="-18685" y="6467061"/>
            <a:ext cx="12210685" cy="412441"/>
            <a:chOff x="-18685" y="6467061"/>
            <a:chExt cx="12210685" cy="412441"/>
          </a:xfrm>
        </p:grpSpPr>
        <p:pic>
          <p:nvPicPr>
            <p:cNvPr id="15" name="图片 14">
              <a:extLst>
                <a:ext uri="{FF2B5EF4-FFF2-40B4-BE49-F238E27FC236}">
                  <a16:creationId xmlns:a16="http://schemas.microsoft.com/office/drawing/2014/main" id="{C8F24D5D-5E3E-8ECC-B301-0AA069984957}"/>
                </a:ext>
              </a:extLst>
            </p:cNvPr>
            <p:cNvPicPr>
              <a:picLocks noChangeAspect="1"/>
            </p:cNvPicPr>
            <p:nvPr/>
          </p:nvPicPr>
          <p:blipFill>
            <a:blip r:embed="rId5"/>
            <a:stretch>
              <a:fillRect/>
            </a:stretch>
          </p:blipFill>
          <p:spPr>
            <a:xfrm>
              <a:off x="6096000" y="6467061"/>
              <a:ext cx="6096000" cy="412441"/>
            </a:xfrm>
            <a:prstGeom prst="rect">
              <a:avLst/>
            </a:prstGeom>
          </p:spPr>
        </p:pic>
        <p:pic>
          <p:nvPicPr>
            <p:cNvPr id="16" name="图片 15">
              <a:extLst>
                <a:ext uri="{FF2B5EF4-FFF2-40B4-BE49-F238E27FC236}">
                  <a16:creationId xmlns:a16="http://schemas.microsoft.com/office/drawing/2014/main" id="{89FBC6DF-FCEC-C55A-D3C3-BC07DE7BE043}"/>
                </a:ext>
              </a:extLst>
            </p:cNvPr>
            <p:cNvPicPr>
              <a:picLocks noChangeAspect="1"/>
            </p:cNvPicPr>
            <p:nvPr/>
          </p:nvPicPr>
          <p:blipFill>
            <a:blip r:embed="rId3"/>
            <a:stretch>
              <a:fillRect/>
            </a:stretch>
          </p:blipFill>
          <p:spPr>
            <a:xfrm>
              <a:off x="-18685" y="6467061"/>
              <a:ext cx="6114683" cy="412441"/>
            </a:xfrm>
            <a:prstGeom prst="rect">
              <a:avLst/>
            </a:prstGeom>
          </p:spPr>
        </p:pic>
        <p:sp>
          <p:nvSpPr>
            <p:cNvPr id="17" name="文本框 16">
              <a:extLst>
                <a:ext uri="{FF2B5EF4-FFF2-40B4-BE49-F238E27FC236}">
                  <a16:creationId xmlns:a16="http://schemas.microsoft.com/office/drawing/2014/main" id="{2BF883B2-0B14-C6DE-2161-E82A53C202D7}"/>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18" name="文本框 17">
              <a:extLst>
                <a:ext uri="{FF2B5EF4-FFF2-40B4-BE49-F238E27FC236}">
                  <a16:creationId xmlns:a16="http://schemas.microsoft.com/office/drawing/2014/main" id="{9AE48756-C01E-0905-21E6-5551BB5F1C63}"/>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ACFF0402-CEE4-B00B-FE8B-7566F068AA8F}"/>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31</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19" name="文本框 18">
                  <a:extLst>
                    <a:ext uri="{FF2B5EF4-FFF2-40B4-BE49-F238E27FC236}">
                      <a16:creationId xmlns:a16="http://schemas.microsoft.com/office/drawing/2014/main" id="{ACFF0402-CEE4-B00B-FE8B-7566F068AA8F}"/>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6"/>
                  <a:stretch>
                    <a:fillRect l="-217" t="-3571" b="-17857"/>
                  </a:stretch>
                </a:blipFill>
              </p:spPr>
              <p:txBody>
                <a:bodyPr/>
                <a:lstStyle/>
                <a:p>
                  <a:r>
                    <a:rPr lang="zh-CN" altLang="en-US">
                      <a:noFill/>
                    </a:rPr>
                    <a:t> </a:t>
                  </a:r>
                </a:p>
              </p:txBody>
            </p:sp>
          </mc:Fallback>
        </mc:AlternateContent>
      </p:grpSp>
      <p:sp>
        <p:nvSpPr>
          <p:cNvPr id="20" name="文本框 19">
            <a:extLst>
              <a:ext uri="{FF2B5EF4-FFF2-40B4-BE49-F238E27FC236}">
                <a16:creationId xmlns:a16="http://schemas.microsoft.com/office/drawing/2014/main" id="{CAEAEFEE-D842-0930-58B5-B1A960F0AFAA}"/>
              </a:ext>
            </a:extLst>
          </p:cNvPr>
          <p:cNvSpPr txBox="1"/>
          <p:nvPr/>
        </p:nvSpPr>
        <p:spPr>
          <a:xfrm>
            <a:off x="698196" y="1403406"/>
            <a:ext cx="10144898" cy="4269887"/>
          </a:xfrm>
          <a:prstGeom prst="rect">
            <a:avLst/>
          </a:prstGeom>
          <a:noFill/>
        </p:spPr>
        <p:txBody>
          <a:bodyPr wrap="square" rtlCol="0">
            <a:spAutoFit/>
          </a:bodyPr>
          <a:lstStyle/>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Introduction</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Related work</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Methodology</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Experimental results and comparisons</a:t>
            </a:r>
          </a:p>
          <a:p>
            <a:pPr>
              <a:lnSpc>
                <a:spcPct val="200000"/>
              </a:lnSpc>
            </a:pPr>
            <a:r>
              <a:rPr lang="en-GB" sz="2800" dirty="0">
                <a:solidFill>
                  <a:schemeClr val="accent1">
                    <a:lumMod val="75000"/>
                  </a:schemeClr>
                </a:solidFill>
                <a:latin typeface="Times New Roman" panose="02020603050405020304" pitchFamily="18" charset="0"/>
                <a:cs typeface="Times New Roman" panose="02020603050405020304" pitchFamily="18" charset="0"/>
              </a:rPr>
              <a:t>Conclusions and future work</a:t>
            </a:r>
          </a:p>
        </p:txBody>
      </p:sp>
      <p:grpSp>
        <p:nvGrpSpPr>
          <p:cNvPr id="21" name="组合 20">
            <a:extLst>
              <a:ext uri="{FF2B5EF4-FFF2-40B4-BE49-F238E27FC236}">
                <a16:creationId xmlns:a16="http://schemas.microsoft.com/office/drawing/2014/main" id="{B569DADB-FEF8-2ECD-3202-5353C1ABF8B4}"/>
              </a:ext>
            </a:extLst>
          </p:cNvPr>
          <p:cNvGrpSpPr/>
          <p:nvPr/>
        </p:nvGrpSpPr>
        <p:grpSpPr>
          <a:xfrm>
            <a:off x="-18686" y="534950"/>
            <a:ext cx="12210685" cy="517835"/>
            <a:chOff x="-18686" y="534950"/>
            <a:chExt cx="12210685" cy="517835"/>
          </a:xfrm>
        </p:grpSpPr>
        <p:pic>
          <p:nvPicPr>
            <p:cNvPr id="22" name="图片 21">
              <a:extLst>
                <a:ext uri="{FF2B5EF4-FFF2-40B4-BE49-F238E27FC236}">
                  <a16:creationId xmlns:a16="http://schemas.microsoft.com/office/drawing/2014/main" id="{EEFBE0BC-711D-EEB5-EBCD-0B54CF9D6D3D}"/>
                </a:ext>
              </a:extLst>
            </p:cNvPr>
            <p:cNvPicPr>
              <a:picLocks noChangeAspect="1"/>
            </p:cNvPicPr>
            <p:nvPr/>
          </p:nvPicPr>
          <p:blipFill>
            <a:blip r:embed="rId7"/>
            <a:stretch>
              <a:fillRect/>
            </a:stretch>
          </p:blipFill>
          <p:spPr>
            <a:xfrm>
              <a:off x="-18686" y="534950"/>
              <a:ext cx="12210685" cy="517835"/>
            </a:xfrm>
            <a:prstGeom prst="rect">
              <a:avLst/>
            </a:prstGeom>
          </p:spPr>
        </p:pic>
        <p:sp>
          <p:nvSpPr>
            <p:cNvPr id="23" name="文本框 22">
              <a:extLst>
                <a:ext uri="{FF2B5EF4-FFF2-40B4-BE49-F238E27FC236}">
                  <a16:creationId xmlns:a16="http://schemas.microsoft.com/office/drawing/2014/main" id="{BE4E1575-8D5F-4D77-0887-27B2EAFF8113}"/>
                </a:ext>
              </a:extLst>
            </p:cNvPr>
            <p:cNvSpPr txBox="1"/>
            <p:nvPr/>
          </p:nvSpPr>
          <p:spPr>
            <a:xfrm>
              <a:off x="353838" y="576913"/>
              <a:ext cx="4106951"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Catalogue</a:t>
              </a:r>
            </a:p>
          </p:txBody>
        </p:sp>
      </p:grpSp>
    </p:spTree>
    <p:extLst>
      <p:ext uri="{BB962C8B-B14F-4D97-AF65-F5344CB8AC3E}">
        <p14:creationId xmlns:p14="http://schemas.microsoft.com/office/powerpoint/2010/main" val="1615201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32</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3740BBC6-58DB-7F6F-1580-D29DB98173A9}"/>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EB733A8D-3432-6260-1800-33E7514B7B21}"/>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C11A9CDE-85C8-7859-204D-1830EEB5A555}"/>
                </a:ext>
              </a:extLst>
            </p:cNvPr>
            <p:cNvSpPr txBox="1"/>
            <p:nvPr/>
          </p:nvSpPr>
          <p:spPr>
            <a:xfrm>
              <a:off x="353839" y="576913"/>
              <a:ext cx="11382890"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Conclusions and future work</a:t>
              </a:r>
            </a:p>
          </p:txBody>
        </p:sp>
      </p:grpSp>
      <p:pic>
        <p:nvPicPr>
          <p:cNvPr id="3" name="图片 2" descr="卡通人物&#10;&#10;低可信度描述已自动生成">
            <a:extLst>
              <a:ext uri="{FF2B5EF4-FFF2-40B4-BE49-F238E27FC236}">
                <a16:creationId xmlns:a16="http://schemas.microsoft.com/office/drawing/2014/main" id="{3BBEE99C-0665-E74D-DDD5-1EC67A0AB141}"/>
              </a:ext>
            </a:extLst>
          </p:cNvPr>
          <p:cNvPicPr>
            <a:picLocks noChangeAspect="1"/>
          </p:cNvPicPr>
          <p:nvPr/>
        </p:nvPicPr>
        <p:blipFill>
          <a:blip r:embed="rId9"/>
          <a:stretch>
            <a:fillRect/>
          </a:stretch>
        </p:blipFill>
        <p:spPr>
          <a:xfrm>
            <a:off x="5717712" y="4968839"/>
            <a:ext cx="1171026" cy="1258654"/>
          </a:xfrm>
          <a:prstGeom prst="rect">
            <a:avLst/>
          </a:prstGeom>
        </p:spPr>
      </p:pic>
      <p:sp>
        <p:nvSpPr>
          <p:cNvPr id="14" name="文本框 13">
            <a:extLst>
              <a:ext uri="{FF2B5EF4-FFF2-40B4-BE49-F238E27FC236}">
                <a16:creationId xmlns:a16="http://schemas.microsoft.com/office/drawing/2014/main" id="{E5780666-8DFE-052F-F473-185BBA21DB3B}"/>
              </a:ext>
            </a:extLst>
          </p:cNvPr>
          <p:cNvSpPr txBox="1"/>
          <p:nvPr/>
        </p:nvSpPr>
        <p:spPr>
          <a:xfrm>
            <a:off x="353839" y="1493633"/>
            <a:ext cx="11648591" cy="3170099"/>
          </a:xfrm>
          <a:prstGeom prst="rect">
            <a:avLst/>
          </a:prstGeom>
          <a:noFill/>
        </p:spPr>
        <p:txBody>
          <a:bodyPr wrap="square" rtlCol="0">
            <a:spAutoFit/>
          </a:bodyPr>
          <a:lstStyle/>
          <a:p>
            <a:pPr marL="285750" indent="-285750">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Conclusions:</a:t>
            </a:r>
          </a:p>
          <a:p>
            <a:pPr marL="742950" lvl="1" indent="-285750">
              <a:buClr>
                <a:srgbClr val="0765B6"/>
              </a:buClr>
              <a:buSzPct val="90000"/>
              <a:buFont typeface="Wingdings" pitchFamily="2" charset="2"/>
              <a:buChar char="Ø"/>
            </a:pPr>
            <a:r>
              <a:rPr kumimoji="1" lang="en-GB" altLang="zh-CN" sz="2000" dirty="0">
                <a:latin typeface="Times New Roman" panose="02020603050405020304" pitchFamily="18" charset="0"/>
                <a:cs typeface="Times New Roman" panose="02020603050405020304" pitchFamily="18" charset="0"/>
              </a:rPr>
              <a:t>An </a:t>
            </a:r>
            <a:r>
              <a:rPr kumimoji="1" lang="en-GB" altLang="zh-CN" sz="2000" b="1" dirty="0">
                <a:solidFill>
                  <a:srgbClr val="FF0000"/>
                </a:solidFill>
                <a:latin typeface="Times New Roman" panose="02020603050405020304" pitchFamily="18" charset="0"/>
                <a:cs typeface="Times New Roman" panose="02020603050405020304" pitchFamily="18" charset="0"/>
              </a:rPr>
              <a:t>r-adaptivity based on absolute principal curvature </a:t>
            </a:r>
            <a:r>
              <a:rPr kumimoji="1" lang="en-GB" altLang="zh-CN" sz="2000" dirty="0">
                <a:latin typeface="Times New Roman" panose="02020603050405020304" pitchFamily="18" charset="0"/>
                <a:cs typeface="Times New Roman" panose="02020603050405020304" pitchFamily="18" charset="0"/>
              </a:rPr>
              <a:t>is proposed for isogeometric analysis;</a:t>
            </a:r>
          </a:p>
          <a:p>
            <a:pPr marL="742950" lvl="1" indent="-285750">
              <a:buClr>
                <a:srgbClr val="0765B6"/>
              </a:buClr>
              <a:buSzPct val="90000"/>
              <a:buFont typeface="Wingdings" pitchFamily="2" charset="2"/>
              <a:buChar char="Ø"/>
            </a:pPr>
            <a:r>
              <a:rPr kumimoji="1" lang="en-GB" altLang="zh-CN" sz="2000" b="1" dirty="0">
                <a:solidFill>
                  <a:srgbClr val="FF0000"/>
                </a:solidFill>
                <a:latin typeface="Times New Roman" panose="02020603050405020304" pitchFamily="18" charset="0"/>
                <a:cs typeface="Times New Roman" panose="02020603050405020304" pitchFamily="18" charset="0"/>
              </a:rPr>
              <a:t>Bi-level approach </a:t>
            </a:r>
            <a:r>
              <a:rPr kumimoji="1" lang="en-GB" altLang="zh-CN" sz="2000" dirty="0">
                <a:latin typeface="Times New Roman" panose="02020603050405020304" pitchFamily="18" charset="0"/>
                <a:cs typeface="Times New Roman" panose="02020603050405020304" pitchFamily="18" charset="0"/>
              </a:rPr>
              <a:t>using coarse and fine refinements is employed to balance efficiency and accuracy;</a:t>
            </a:r>
          </a:p>
          <a:p>
            <a:pPr marL="742950" lvl="1" indent="-285750">
              <a:buClr>
                <a:srgbClr val="0765B6"/>
              </a:buClr>
              <a:buSzPct val="90000"/>
              <a:buFont typeface="Wingdings" pitchFamily="2" charset="2"/>
              <a:buChar char="Ø"/>
            </a:pPr>
            <a:r>
              <a:rPr kumimoji="1" lang="en-GB" altLang="zh-CN" sz="2000" b="1" dirty="0">
                <a:solidFill>
                  <a:srgbClr val="FF0000"/>
                </a:solidFill>
                <a:latin typeface="Times New Roman" panose="02020603050405020304" pitchFamily="18" charset="0"/>
                <a:cs typeface="Times New Roman" panose="02020603050405020304" pitchFamily="18" charset="0"/>
              </a:rPr>
              <a:t>Bijectivity is guaranteed </a:t>
            </a:r>
            <a:r>
              <a:rPr kumimoji="1" lang="en-GB" altLang="zh-CN" sz="2000" dirty="0">
                <a:latin typeface="Times New Roman" panose="02020603050405020304" pitchFamily="18" charset="0"/>
                <a:cs typeface="Times New Roman" panose="02020603050405020304" pitchFamily="18" charset="0"/>
              </a:rPr>
              <a:t>by regularization technique and common line search criteria;</a:t>
            </a:r>
          </a:p>
          <a:p>
            <a:pPr marL="742950" lvl="1" indent="-285750">
              <a:buClr>
                <a:srgbClr val="0765B6"/>
              </a:buClr>
              <a:buSzPct val="90000"/>
              <a:buFont typeface="Wingdings" pitchFamily="2" charset="2"/>
              <a:buChar char="Ø"/>
            </a:pPr>
            <a:r>
              <a:rPr kumimoji="1" lang="en-GB" altLang="zh-CN" sz="2000" dirty="0">
                <a:latin typeface="Times New Roman" panose="02020603050405020304" pitchFamily="18" charset="0"/>
                <a:cs typeface="Times New Roman" panose="02020603050405020304" pitchFamily="18" charset="0"/>
              </a:rPr>
              <a:t>Examples show the </a:t>
            </a:r>
            <a:r>
              <a:rPr kumimoji="1" lang="en-GB" altLang="zh-CN" sz="2000" b="1" dirty="0">
                <a:solidFill>
                  <a:srgbClr val="FF0000"/>
                </a:solidFill>
                <a:latin typeface="Times New Roman" panose="02020603050405020304" pitchFamily="18" charset="0"/>
                <a:cs typeface="Times New Roman" panose="02020603050405020304" pitchFamily="18" charset="0"/>
              </a:rPr>
              <a:t>effectiveness, efficiency, and superiority </a:t>
            </a:r>
            <a:r>
              <a:rPr kumimoji="1" lang="en-GB" altLang="zh-CN" sz="2000" dirty="0">
                <a:latin typeface="Times New Roman" panose="02020603050405020304" pitchFamily="18" charset="0"/>
                <a:cs typeface="Times New Roman" panose="02020603050405020304" pitchFamily="18" charset="0"/>
              </a:rPr>
              <a:t>of the proposed method.</a:t>
            </a:r>
          </a:p>
          <a:p>
            <a:pPr marL="742950" lvl="1" indent="-285750">
              <a:buClr>
                <a:srgbClr val="0765B6"/>
              </a:buClr>
              <a:buSzPct val="90000"/>
              <a:buFont typeface="Wingdings" pitchFamily="2" charset="2"/>
              <a:buChar char="Ø"/>
            </a:pPr>
            <a:endParaRPr kumimoji="1" lang="en-GB" altLang="zh-CN" sz="2000" dirty="0">
              <a:latin typeface="Times New Roman" panose="02020603050405020304" pitchFamily="18" charset="0"/>
              <a:cs typeface="Times New Roman" panose="02020603050405020304" pitchFamily="18" charset="0"/>
            </a:endParaRPr>
          </a:p>
          <a:p>
            <a:pPr marL="285750" indent="-285750">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Future work:</a:t>
            </a:r>
          </a:p>
          <a:p>
            <a:pPr marL="742950" lvl="1" indent="-285750">
              <a:buClr>
                <a:srgbClr val="0765B6"/>
              </a:buClr>
              <a:buFont typeface="Wingdings" pitchFamily="2" charset="2"/>
              <a:buChar char="Ø"/>
            </a:pPr>
            <a:r>
              <a:rPr kumimoji="1" lang="en-GB" altLang="zh-CN" sz="2000" dirty="0">
                <a:latin typeface="Times New Roman" panose="02020603050405020304" pitchFamily="18" charset="0"/>
                <a:cs typeface="Times New Roman" panose="02020603050405020304" pitchFamily="18" charset="0"/>
              </a:rPr>
              <a:t>Extending the proposed method to </a:t>
            </a:r>
            <a:r>
              <a:rPr kumimoji="1" lang="en-GB" altLang="zh-CN" sz="2000" b="1" dirty="0">
                <a:solidFill>
                  <a:srgbClr val="0432FF"/>
                </a:solidFill>
                <a:latin typeface="Times New Roman" panose="02020603050405020304" pitchFamily="18" charset="0"/>
                <a:cs typeface="Times New Roman" panose="02020603050405020304" pitchFamily="18" charset="0"/>
              </a:rPr>
              <a:t>shell and solid problems;</a:t>
            </a:r>
          </a:p>
          <a:p>
            <a:pPr marL="742950" lvl="1" indent="-285750">
              <a:buClr>
                <a:srgbClr val="0765B6"/>
              </a:buClr>
              <a:buFont typeface="Wingdings" pitchFamily="2" charset="2"/>
              <a:buChar char="Ø"/>
            </a:pPr>
            <a:r>
              <a:rPr kumimoji="1" lang="en-GB" altLang="zh-CN" sz="2000" dirty="0">
                <a:latin typeface="Times New Roman" panose="02020603050405020304" pitchFamily="18" charset="0"/>
                <a:cs typeface="Times New Roman" panose="02020603050405020304" pitchFamily="18" charset="0"/>
              </a:rPr>
              <a:t>To further acceleration, combine our method with spline techniques </a:t>
            </a:r>
            <a:r>
              <a:rPr kumimoji="1" lang="en-GB" altLang="zh-CN" sz="2000" b="1" dirty="0">
                <a:solidFill>
                  <a:srgbClr val="0432FF"/>
                </a:solidFill>
                <a:latin typeface="Times New Roman" panose="02020603050405020304" pitchFamily="18" charset="0"/>
                <a:cs typeface="Times New Roman" panose="02020603050405020304" pitchFamily="18" charset="0"/>
              </a:rPr>
              <a:t>with local refinement capability;</a:t>
            </a:r>
          </a:p>
          <a:p>
            <a:pPr marL="742950" lvl="1" indent="-285750">
              <a:buClr>
                <a:srgbClr val="0765B6"/>
              </a:buClr>
              <a:buFont typeface="Wingdings" pitchFamily="2" charset="2"/>
              <a:buChar char="Ø"/>
            </a:pPr>
            <a:r>
              <a:rPr kumimoji="1" lang="en-GB" altLang="zh-CN" sz="2000" dirty="0">
                <a:latin typeface="Times New Roman" panose="02020603050405020304" pitchFamily="18" charset="0"/>
                <a:cs typeface="Times New Roman" panose="02020603050405020304" pitchFamily="18" charset="0"/>
              </a:rPr>
              <a:t>﻿We will </a:t>
            </a:r>
            <a:r>
              <a:rPr kumimoji="1" lang="en-GB" altLang="zh-CN" sz="2000" b="1" dirty="0">
                <a:solidFill>
                  <a:srgbClr val="0432FF"/>
                </a:solidFill>
                <a:latin typeface="Times New Roman" panose="02020603050405020304" pitchFamily="18" charset="0"/>
                <a:cs typeface="Times New Roman" panose="02020603050405020304" pitchFamily="18" charset="0"/>
              </a:rPr>
              <a:t>release our reference implementation in Geometry + Simulation Modules (</a:t>
            </a:r>
            <a:r>
              <a:rPr kumimoji="1" lang="en-GB" altLang="zh-CN" sz="2000" b="1" dirty="0" err="1">
                <a:solidFill>
                  <a:srgbClr val="0432FF"/>
                </a:solidFill>
                <a:latin typeface="Times New Roman" panose="02020603050405020304" pitchFamily="18" charset="0"/>
                <a:cs typeface="Times New Roman" panose="02020603050405020304" pitchFamily="18" charset="0"/>
              </a:rPr>
              <a:t>G+Smo</a:t>
            </a:r>
            <a:r>
              <a:rPr kumimoji="1" lang="en-GB" altLang="zh-CN" sz="2000" b="1" dirty="0">
                <a:solidFill>
                  <a:srgbClr val="0432FF"/>
                </a:solidFill>
                <a:latin typeface="Times New Roman" panose="02020603050405020304" pitchFamily="18" charset="0"/>
                <a:cs typeface="Times New Roman" panose="02020603050405020304" pitchFamily="18" charset="0"/>
              </a:rPr>
              <a:t>) library</a:t>
            </a:r>
            <a:r>
              <a:rPr kumimoji="1" lang="en-GB"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15409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a:t>
                  </a:r>
                  <a:r>
                    <a:rPr kumimoji="1" lang="en-US" altLang="zh-CN" sz="1600" dirty="0">
                      <a:solidFill>
                        <a:schemeClr val="bg1"/>
                      </a:solidFill>
                      <a:latin typeface="Times New Roman" panose="02020603050405020304" pitchFamily="18" charset="0"/>
                      <a:cs typeface="Times New Roman" panose="02020603050405020304" pitchFamily="18" charset="0"/>
                    </a:rPr>
                    <a:t>33</a:t>
                  </a:r>
                  <a:r>
                    <a:rPr kumimoji="1" lang="en-GB" altLang="zh-CN" sz="1600" dirty="0">
                      <a:solidFill>
                        <a:schemeClr val="bg1"/>
                      </a:solidFill>
                      <a:latin typeface="Times New Roman" panose="02020603050405020304" pitchFamily="18" charset="0"/>
                      <a:cs typeface="Times New Roman" panose="02020603050405020304" pitchFamily="18" charset="0"/>
                    </a:rPr>
                    <a:t>/3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l="-217" t="-3571" b="-17857"/>
                  </a:stretch>
                </a:blipFill>
              </p:spPr>
              <p:txBody>
                <a:bodyPr/>
                <a:lstStyle/>
                <a:p>
                  <a:r>
                    <a:rPr lang="zh-CN" altLang="en-US">
                      <a:noFill/>
                    </a:rPr>
                    <a:t> </a:t>
                  </a:r>
                </a:p>
              </p:txBody>
            </p:sp>
          </mc:Fallback>
        </mc:AlternateContent>
      </p:grpSp>
      <p:sp>
        <p:nvSpPr>
          <p:cNvPr id="3" name="文本框 2">
            <a:extLst>
              <a:ext uri="{FF2B5EF4-FFF2-40B4-BE49-F238E27FC236}">
                <a16:creationId xmlns:a16="http://schemas.microsoft.com/office/drawing/2014/main" id="{8F4CB589-A104-70D2-B535-1B143A8408E6}"/>
              </a:ext>
            </a:extLst>
          </p:cNvPr>
          <p:cNvSpPr txBox="1"/>
          <p:nvPr/>
        </p:nvSpPr>
        <p:spPr>
          <a:xfrm>
            <a:off x="2141031" y="1500113"/>
            <a:ext cx="7909934" cy="3570208"/>
          </a:xfrm>
          <a:prstGeom prst="rect">
            <a:avLst/>
          </a:prstGeom>
          <a:noFill/>
        </p:spPr>
        <p:txBody>
          <a:bodyPr wrap="square" rtlCol="0">
            <a:spAutoFit/>
          </a:bodyPr>
          <a:lstStyle/>
          <a:p>
            <a:pPr algn="ctr"/>
            <a:r>
              <a:rPr kumimoji="1" lang="en-GB" altLang="zh-CN" sz="5400" dirty="0">
                <a:solidFill>
                  <a:srgbClr val="FF0000"/>
                </a:solidFill>
                <a:latin typeface="Times New Roman" panose="02020603050405020304" pitchFamily="18" charset="0"/>
                <a:cs typeface="Times New Roman" panose="02020603050405020304" pitchFamily="18" charset="0"/>
              </a:rPr>
              <a:t>Thanks for your attention!</a:t>
            </a:r>
          </a:p>
          <a:p>
            <a:pPr algn="ctr"/>
            <a:endParaRPr kumimoji="1" lang="en-GB" altLang="zh-CN" sz="5400" dirty="0">
              <a:latin typeface="Times New Roman" panose="02020603050405020304" pitchFamily="18" charset="0"/>
              <a:cs typeface="Times New Roman" panose="02020603050405020304" pitchFamily="18" charset="0"/>
            </a:endParaRPr>
          </a:p>
          <a:p>
            <a:pPr algn="ctr"/>
            <a:r>
              <a:rPr kumimoji="1" lang="en-GB" altLang="zh-CN" sz="5400" b="1" dirty="0">
                <a:latin typeface="Times New Roman" panose="02020603050405020304" pitchFamily="18" charset="0"/>
                <a:cs typeface="Times New Roman" panose="02020603050405020304" pitchFamily="18" charset="0"/>
              </a:rPr>
              <a:t>Q&amp;A</a:t>
            </a:r>
          </a:p>
          <a:p>
            <a:pPr algn="ctr"/>
            <a:endParaRPr kumimoji="1" lang="en-GB" altLang="zh-CN" sz="2800" dirty="0">
              <a:latin typeface="Times New Roman" panose="02020603050405020304" pitchFamily="18" charset="0"/>
              <a:cs typeface="Times New Roman" panose="02020603050405020304" pitchFamily="18" charset="0"/>
            </a:endParaRPr>
          </a:p>
          <a:p>
            <a:pPr algn="ctr"/>
            <a:r>
              <a:rPr kumimoji="1" lang="en-GB" altLang="zh-CN" sz="2800" dirty="0" err="1">
                <a:latin typeface="Times New Roman" panose="02020603050405020304" pitchFamily="18" charset="0"/>
                <a:cs typeface="Times New Roman" panose="02020603050405020304" pitchFamily="18" charset="0"/>
              </a:rPr>
              <a:t>jiye@mail.dlut.edu.cn</a:t>
            </a:r>
            <a:endParaRPr kumimoji="1" lang="en-GB"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9181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2"/>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3"/>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4"/>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nl-NL" altLang="zh-CN" err="1">
                    <a:solidFill>
                      <a:schemeClr val="bg1"/>
                    </a:solidFill>
                    <a:latin typeface="Times New Roman" panose="02020603050405020304" pitchFamily="18" charset="0"/>
                    <a:cs typeface="Times New Roman" panose="02020603050405020304" pitchFamily="18" charset="0"/>
                  </a:rPr>
                  <a:t>Introduction</a:t>
                </a:r>
                <a:endParaRPr kumimoji="1" lang="zh-CN" altLang="en-US">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nl-NL" altLang="zh-CN" err="1">
                    <a:solidFill>
                      <a:schemeClr val="bg1"/>
                    </a:solidFill>
                    <a:latin typeface="Times New Roman" panose="02020603050405020304" pitchFamily="18" charset="0"/>
                    <a:cs typeface="Times New Roman" panose="02020603050405020304" pitchFamily="18" charset="0"/>
                  </a:rPr>
                  <a:t>Related</a:t>
                </a:r>
                <a:r>
                  <a:rPr kumimoji="1" lang="nl-NL" altLang="zh-CN">
                    <a:solidFill>
                      <a:schemeClr val="bg1"/>
                    </a:solidFill>
                    <a:latin typeface="Times New Roman" panose="02020603050405020304" pitchFamily="18" charset="0"/>
                    <a:cs typeface="Times New Roman" panose="02020603050405020304" pitchFamily="18" charset="0"/>
                  </a:rPr>
                  <a:t> </a:t>
                </a:r>
                <a:r>
                  <a:rPr kumimoji="1" lang="nl-NL" altLang="zh-CN" err="1">
                    <a:solidFill>
                      <a:schemeClr val="bg1"/>
                    </a:solidFill>
                    <a:latin typeface="Times New Roman" panose="02020603050405020304" pitchFamily="18" charset="0"/>
                    <a:cs typeface="Times New Roman" panose="02020603050405020304" pitchFamily="18" charset="0"/>
                  </a:rPr>
                  <a:t>work</a:t>
                </a:r>
                <a:endParaRPr kumimoji="1" lang="zh-CN" altLang="en-US">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nl-NL" altLang="zh-CN" err="1">
                    <a:solidFill>
                      <a:schemeClr val="bg1"/>
                    </a:solidFill>
                    <a:latin typeface="Times New Roman" panose="02020603050405020304" pitchFamily="18" charset="0"/>
                    <a:cs typeface="Times New Roman" panose="02020603050405020304" pitchFamily="18" charset="0"/>
                  </a:rPr>
                  <a:t>Methodology</a:t>
                </a:r>
                <a:endParaRPr kumimoji="1" lang="zh-CN" altLang="en-US">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nl-NL" altLang="zh-CN" err="1">
                    <a:solidFill>
                      <a:schemeClr val="bg1"/>
                    </a:solidFill>
                    <a:latin typeface="Times New Roman" panose="02020603050405020304" pitchFamily="18" charset="0"/>
                    <a:cs typeface="Times New Roman" panose="02020603050405020304" pitchFamily="18" charset="0"/>
                  </a:rPr>
                  <a:t>Results</a:t>
                </a:r>
                <a:endParaRPr kumimoji="1" lang="nl-NL" altLang="zh-CN">
                  <a:solidFill>
                    <a:schemeClr val="bg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nl-NL" altLang="zh-CN" err="1">
                    <a:solidFill>
                      <a:schemeClr val="bg1"/>
                    </a:solidFill>
                    <a:latin typeface="Times New Roman" panose="02020603050405020304" pitchFamily="18" charset="0"/>
                    <a:cs typeface="Times New Roman" panose="02020603050405020304" pitchFamily="18" charset="0"/>
                  </a:rPr>
                  <a:t>Conclusions</a:t>
                </a:r>
                <a:endParaRPr kumimoji="1" lang="nl-NL" altLang="zh-CN">
                  <a:solidFill>
                    <a:schemeClr val="bg1"/>
                  </a:solidFill>
                  <a:latin typeface="Times New Roman" panose="02020603050405020304" pitchFamily="18" charset="0"/>
                  <a:cs typeface="Times New Roman" panose="02020603050405020304" pitchFamily="18" charset="0"/>
                </a:endParaRP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5"/>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3"/>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nl-NL" altLang="zh-CN" sz="1600">
                  <a:solidFill>
                    <a:schemeClr val="bg1"/>
                  </a:solidFill>
                  <a:latin typeface="Times New Roman" panose="02020603050405020304" pitchFamily="18" charset="0"/>
                  <a:cs typeface="Times New Roman" panose="02020603050405020304" pitchFamily="18" charset="0"/>
                </a:rPr>
                <a:t>Dalian University of Technology, </a:t>
              </a:r>
              <a:r>
                <a:rPr kumimoji="1" lang="nl-NL" altLang="zh-CN" sz="1600" err="1">
                  <a:solidFill>
                    <a:schemeClr val="bg1"/>
                  </a:solidFill>
                  <a:latin typeface="Times New Roman" panose="02020603050405020304" pitchFamily="18" charset="0"/>
                  <a:cs typeface="Times New Roman" panose="02020603050405020304" pitchFamily="18" charset="0"/>
                </a:rPr>
                <a:t>Ye</a:t>
              </a:r>
              <a:r>
                <a:rPr kumimoji="1" lang="nl-NL" altLang="zh-CN" sz="1600">
                  <a:solidFill>
                    <a:schemeClr val="bg1"/>
                  </a:solidFill>
                  <a:latin typeface="Times New Roman" panose="02020603050405020304" pitchFamily="18" charset="0"/>
                  <a:cs typeface="Times New Roman" panose="02020603050405020304" pitchFamily="18" charset="0"/>
                </a:rPr>
                <a:t> </a:t>
              </a:r>
              <a:r>
                <a:rPr kumimoji="1" lang="nl-NL" altLang="zh-CN" sz="1600" err="1">
                  <a:solidFill>
                    <a:schemeClr val="bg1"/>
                  </a:solidFill>
                  <a:latin typeface="Times New Roman" panose="02020603050405020304" pitchFamily="18" charset="0"/>
                  <a:cs typeface="Times New Roman" panose="02020603050405020304" pitchFamily="18" charset="0"/>
                </a:rPr>
                <a:t>Ji</a:t>
              </a:r>
              <a:endParaRPr kumimoji="1" lang="zh-CN" altLang="en-US" sz="1600">
                <a:solidFill>
                  <a:schemeClr val="bg1"/>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nl-NL" altLang="zh-CN" sz="1600" err="1">
                  <a:solidFill>
                    <a:schemeClr val="bg1"/>
                  </a:solidFill>
                  <a:latin typeface="Times New Roman" panose="02020603050405020304" pitchFamily="18" charset="0"/>
                  <a:cs typeface="Times New Roman" panose="02020603050405020304" pitchFamily="18" charset="0"/>
                </a:rPr>
                <a:t>June</a:t>
              </a:r>
              <a:r>
                <a:rPr kumimoji="1" lang="nl-NL" altLang="zh-CN" sz="1600">
                  <a:solidFill>
                    <a:schemeClr val="bg1"/>
                  </a:solidFill>
                  <a:latin typeface="Times New Roman" panose="02020603050405020304" pitchFamily="18" charset="0"/>
                  <a:cs typeface="Times New Roman" panose="02020603050405020304" pitchFamily="18" charset="0"/>
                </a:rPr>
                <a:t> 29, 2022</a:t>
              </a:r>
              <a:endParaRPr kumimoji="1" lang="zh-CN" altLang="en-US" sz="1600">
                <a:solidFill>
                  <a:schemeClr val="bg1"/>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nl-NL" altLang="zh-CN" sz="1600">
                  <a:solidFill>
                    <a:schemeClr val="bg1"/>
                  </a:solidFill>
                  <a:latin typeface="Times New Roman" panose="02020603050405020304" pitchFamily="18" charset="0"/>
                  <a:cs typeface="Times New Roman" panose="02020603050405020304" pitchFamily="18" charset="0"/>
                </a:rPr>
                <a:t>﻿</a:t>
              </a:r>
              <a:r>
                <a:rPr kumimoji="1" lang="nl-NL" altLang="zh-CN" sz="1600" err="1">
                  <a:solidFill>
                    <a:schemeClr val="bg1"/>
                  </a:solidFill>
                  <a:latin typeface="Times New Roman" panose="02020603050405020304" pitchFamily="18" charset="0"/>
                  <a:cs typeface="Times New Roman" panose="02020603050405020304" pitchFamily="18" charset="0"/>
                </a:rPr>
                <a:t>Curvature-based</a:t>
              </a:r>
              <a:r>
                <a:rPr kumimoji="1" lang="nl-NL" altLang="zh-CN" sz="1600">
                  <a:solidFill>
                    <a:schemeClr val="bg1"/>
                  </a:solidFill>
                  <a:latin typeface="Times New Roman" panose="02020603050405020304" pitchFamily="18" charset="0"/>
                  <a:cs typeface="Times New Roman" panose="02020603050405020304" pitchFamily="18" charset="0"/>
                </a:rPr>
                <a:t> r-</a:t>
              </a:r>
              <a:r>
                <a:rPr kumimoji="1" lang="nl-NL" altLang="zh-CN" sz="1600" err="1">
                  <a:solidFill>
                    <a:schemeClr val="bg1"/>
                  </a:solidFill>
                  <a:latin typeface="Times New Roman" panose="02020603050405020304" pitchFamily="18" charset="0"/>
                  <a:cs typeface="Times New Roman" panose="02020603050405020304" pitchFamily="18" charset="0"/>
                </a:rPr>
                <a:t>Adaptive</a:t>
              </a:r>
              <a:r>
                <a:rPr kumimoji="1" lang="nl-NL" altLang="zh-CN" sz="1600">
                  <a:solidFill>
                    <a:schemeClr val="bg1"/>
                  </a:solidFill>
                  <a:latin typeface="Times New Roman" panose="02020603050405020304" pitchFamily="18" charset="0"/>
                  <a:cs typeface="Times New Roman" panose="02020603050405020304" pitchFamily="18" charset="0"/>
                </a:rPr>
                <a:t> </a:t>
              </a:r>
              <a:r>
                <a:rPr kumimoji="1" lang="nl-NL" altLang="zh-CN" sz="1600" err="1">
                  <a:solidFill>
                    <a:schemeClr val="bg1"/>
                  </a:solidFill>
                  <a:latin typeface="Times New Roman" panose="02020603050405020304" pitchFamily="18" charset="0"/>
                  <a:cs typeface="Times New Roman" panose="02020603050405020304" pitchFamily="18" charset="0"/>
                </a:rPr>
                <a:t>Parameterization</a:t>
              </a:r>
              <a:r>
                <a:rPr kumimoji="1" lang="nl-NL" altLang="zh-CN" sz="1600">
                  <a:solidFill>
                    <a:schemeClr val="bg1"/>
                  </a:solidFill>
                  <a:latin typeface="Times New Roman" panose="02020603050405020304" pitchFamily="18" charset="0"/>
                  <a:cs typeface="Times New Roman" panose="02020603050405020304" pitchFamily="18" charset="0"/>
                </a:rPr>
                <a:t> </a:t>
              </a:r>
              <a:r>
                <a:rPr kumimoji="1" lang="nl-NL" altLang="zh-CN" sz="1600" err="1">
                  <a:solidFill>
                    <a:schemeClr val="bg1"/>
                  </a:solidFill>
                  <a:latin typeface="Times New Roman" panose="02020603050405020304" pitchFamily="18" charset="0"/>
                  <a:cs typeface="Times New Roman" panose="02020603050405020304" pitchFamily="18" charset="0"/>
                </a:rPr>
                <a:t>for</a:t>
              </a:r>
              <a:r>
                <a:rPr kumimoji="1" lang="nl-NL" altLang="zh-CN" sz="1600">
                  <a:solidFill>
                    <a:schemeClr val="bg1"/>
                  </a:solidFill>
                  <a:latin typeface="Times New Roman" panose="02020603050405020304" pitchFamily="18" charset="0"/>
                  <a:cs typeface="Times New Roman" panose="02020603050405020304" pitchFamily="18" charset="0"/>
                </a:rPr>
                <a:t> IGA              1/31</a:t>
              </a:r>
              <a:endParaRPr kumimoji="1" lang="zh-CN" altLang="en-US" sz="160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36459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2"/>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3"/>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4"/>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nl-NL" altLang="zh-CN" err="1">
                    <a:solidFill>
                      <a:schemeClr val="bg1"/>
                    </a:solidFill>
                    <a:latin typeface="Times New Roman" panose="02020603050405020304" pitchFamily="18" charset="0"/>
                    <a:cs typeface="Times New Roman" panose="02020603050405020304" pitchFamily="18" charset="0"/>
                  </a:rPr>
                  <a:t>Introduction</a:t>
                </a:r>
                <a:endParaRPr kumimoji="1" lang="zh-CN" altLang="en-US">
                  <a:solidFill>
                    <a:schemeClr val="bg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nl-NL" altLang="zh-CN" err="1">
                    <a:solidFill>
                      <a:schemeClr val="bg1"/>
                    </a:solidFill>
                    <a:latin typeface="Times New Roman" panose="02020603050405020304" pitchFamily="18" charset="0"/>
                    <a:cs typeface="Times New Roman" panose="02020603050405020304" pitchFamily="18" charset="0"/>
                  </a:rPr>
                  <a:t>Related</a:t>
                </a:r>
                <a:r>
                  <a:rPr kumimoji="1" lang="nl-NL" altLang="zh-CN">
                    <a:solidFill>
                      <a:schemeClr val="bg1"/>
                    </a:solidFill>
                    <a:latin typeface="Times New Roman" panose="02020603050405020304" pitchFamily="18" charset="0"/>
                    <a:cs typeface="Times New Roman" panose="02020603050405020304" pitchFamily="18" charset="0"/>
                  </a:rPr>
                  <a:t> </a:t>
                </a:r>
                <a:r>
                  <a:rPr kumimoji="1" lang="nl-NL" altLang="zh-CN" err="1">
                    <a:solidFill>
                      <a:schemeClr val="bg1"/>
                    </a:solidFill>
                    <a:latin typeface="Times New Roman" panose="02020603050405020304" pitchFamily="18" charset="0"/>
                    <a:cs typeface="Times New Roman" panose="02020603050405020304" pitchFamily="18" charset="0"/>
                  </a:rPr>
                  <a:t>work</a:t>
                </a:r>
                <a:endParaRPr kumimoji="1" lang="zh-CN" altLang="en-US">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nl-NL" altLang="zh-CN" err="1">
                    <a:solidFill>
                      <a:schemeClr val="bg1"/>
                    </a:solidFill>
                    <a:latin typeface="Times New Roman" panose="02020603050405020304" pitchFamily="18" charset="0"/>
                    <a:cs typeface="Times New Roman" panose="02020603050405020304" pitchFamily="18" charset="0"/>
                  </a:rPr>
                  <a:t>Methodology</a:t>
                </a:r>
                <a:endParaRPr kumimoji="1" lang="zh-CN" altLang="en-US">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nl-NL" altLang="zh-CN" err="1">
                    <a:solidFill>
                      <a:schemeClr val="bg1"/>
                    </a:solidFill>
                    <a:latin typeface="Times New Roman" panose="02020603050405020304" pitchFamily="18" charset="0"/>
                    <a:cs typeface="Times New Roman" panose="02020603050405020304" pitchFamily="18" charset="0"/>
                  </a:rPr>
                  <a:t>Results</a:t>
                </a:r>
                <a:endParaRPr kumimoji="1" lang="nl-NL" altLang="zh-CN">
                  <a:solidFill>
                    <a:schemeClr val="bg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nl-NL" altLang="zh-CN" err="1">
                    <a:solidFill>
                      <a:schemeClr val="bg1"/>
                    </a:solidFill>
                    <a:latin typeface="Times New Roman" panose="02020603050405020304" pitchFamily="18" charset="0"/>
                    <a:cs typeface="Times New Roman" panose="02020603050405020304" pitchFamily="18" charset="0"/>
                  </a:rPr>
                  <a:t>Conclusions</a:t>
                </a:r>
                <a:endParaRPr kumimoji="1" lang="nl-NL" altLang="zh-CN">
                  <a:solidFill>
                    <a:schemeClr val="bg1"/>
                  </a:solidFill>
                  <a:latin typeface="Times New Roman" panose="02020603050405020304" pitchFamily="18" charset="0"/>
                  <a:cs typeface="Times New Roman" panose="02020603050405020304" pitchFamily="18" charset="0"/>
                </a:endParaRP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5"/>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3"/>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nl-NL" altLang="zh-CN" sz="1600">
                  <a:solidFill>
                    <a:schemeClr val="bg1"/>
                  </a:solidFill>
                  <a:latin typeface="Times New Roman" panose="02020603050405020304" pitchFamily="18" charset="0"/>
                  <a:cs typeface="Times New Roman" panose="02020603050405020304" pitchFamily="18" charset="0"/>
                </a:rPr>
                <a:t>Dalian University of Technology, </a:t>
              </a:r>
              <a:r>
                <a:rPr kumimoji="1" lang="nl-NL" altLang="zh-CN" sz="1600" err="1">
                  <a:solidFill>
                    <a:schemeClr val="bg1"/>
                  </a:solidFill>
                  <a:latin typeface="Times New Roman" panose="02020603050405020304" pitchFamily="18" charset="0"/>
                  <a:cs typeface="Times New Roman" panose="02020603050405020304" pitchFamily="18" charset="0"/>
                </a:rPr>
                <a:t>Ye</a:t>
              </a:r>
              <a:r>
                <a:rPr kumimoji="1" lang="nl-NL" altLang="zh-CN" sz="1600">
                  <a:solidFill>
                    <a:schemeClr val="bg1"/>
                  </a:solidFill>
                  <a:latin typeface="Times New Roman" panose="02020603050405020304" pitchFamily="18" charset="0"/>
                  <a:cs typeface="Times New Roman" panose="02020603050405020304" pitchFamily="18" charset="0"/>
                </a:rPr>
                <a:t> </a:t>
              </a:r>
              <a:r>
                <a:rPr kumimoji="1" lang="nl-NL" altLang="zh-CN" sz="1600" err="1">
                  <a:solidFill>
                    <a:schemeClr val="bg1"/>
                  </a:solidFill>
                  <a:latin typeface="Times New Roman" panose="02020603050405020304" pitchFamily="18" charset="0"/>
                  <a:cs typeface="Times New Roman" panose="02020603050405020304" pitchFamily="18" charset="0"/>
                </a:rPr>
                <a:t>Ji</a:t>
              </a:r>
              <a:endParaRPr kumimoji="1" lang="zh-CN" altLang="en-US" sz="1600">
                <a:solidFill>
                  <a:schemeClr val="bg1"/>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nl-NL" altLang="zh-CN" sz="1600" err="1">
                  <a:solidFill>
                    <a:schemeClr val="bg1"/>
                  </a:solidFill>
                  <a:latin typeface="Times New Roman" panose="02020603050405020304" pitchFamily="18" charset="0"/>
                  <a:cs typeface="Times New Roman" panose="02020603050405020304" pitchFamily="18" charset="0"/>
                </a:rPr>
                <a:t>June</a:t>
              </a:r>
              <a:r>
                <a:rPr kumimoji="1" lang="nl-NL" altLang="zh-CN" sz="1600">
                  <a:solidFill>
                    <a:schemeClr val="bg1"/>
                  </a:solidFill>
                  <a:latin typeface="Times New Roman" panose="02020603050405020304" pitchFamily="18" charset="0"/>
                  <a:cs typeface="Times New Roman" panose="02020603050405020304" pitchFamily="18" charset="0"/>
                </a:rPr>
                <a:t> 29, 2022</a:t>
              </a:r>
              <a:endParaRPr kumimoji="1" lang="zh-CN" altLang="en-US" sz="1600">
                <a:solidFill>
                  <a:schemeClr val="bg1"/>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nl-NL" altLang="zh-CN" sz="1600">
                  <a:solidFill>
                    <a:schemeClr val="bg1"/>
                  </a:solidFill>
                  <a:latin typeface="Times New Roman" panose="02020603050405020304" pitchFamily="18" charset="0"/>
                  <a:cs typeface="Times New Roman" panose="02020603050405020304" pitchFamily="18" charset="0"/>
                </a:rPr>
                <a:t>﻿</a:t>
              </a:r>
              <a:r>
                <a:rPr kumimoji="1" lang="nl-NL" altLang="zh-CN" sz="1600" err="1">
                  <a:solidFill>
                    <a:schemeClr val="bg1"/>
                  </a:solidFill>
                  <a:latin typeface="Times New Roman" panose="02020603050405020304" pitchFamily="18" charset="0"/>
                  <a:cs typeface="Times New Roman" panose="02020603050405020304" pitchFamily="18" charset="0"/>
                </a:rPr>
                <a:t>Curvature-based</a:t>
              </a:r>
              <a:r>
                <a:rPr kumimoji="1" lang="nl-NL" altLang="zh-CN" sz="1600">
                  <a:solidFill>
                    <a:schemeClr val="bg1"/>
                  </a:solidFill>
                  <a:latin typeface="Times New Roman" panose="02020603050405020304" pitchFamily="18" charset="0"/>
                  <a:cs typeface="Times New Roman" panose="02020603050405020304" pitchFamily="18" charset="0"/>
                </a:rPr>
                <a:t> r-</a:t>
              </a:r>
              <a:r>
                <a:rPr kumimoji="1" lang="nl-NL" altLang="zh-CN" sz="1600" err="1">
                  <a:solidFill>
                    <a:schemeClr val="bg1"/>
                  </a:solidFill>
                  <a:latin typeface="Times New Roman" panose="02020603050405020304" pitchFamily="18" charset="0"/>
                  <a:cs typeface="Times New Roman" panose="02020603050405020304" pitchFamily="18" charset="0"/>
                </a:rPr>
                <a:t>Adaptive</a:t>
              </a:r>
              <a:r>
                <a:rPr kumimoji="1" lang="nl-NL" altLang="zh-CN" sz="1600">
                  <a:solidFill>
                    <a:schemeClr val="bg1"/>
                  </a:solidFill>
                  <a:latin typeface="Times New Roman" panose="02020603050405020304" pitchFamily="18" charset="0"/>
                  <a:cs typeface="Times New Roman" panose="02020603050405020304" pitchFamily="18" charset="0"/>
                </a:rPr>
                <a:t> </a:t>
              </a:r>
              <a:r>
                <a:rPr kumimoji="1" lang="nl-NL" altLang="zh-CN" sz="1600" err="1">
                  <a:solidFill>
                    <a:schemeClr val="bg1"/>
                  </a:solidFill>
                  <a:latin typeface="Times New Roman" panose="02020603050405020304" pitchFamily="18" charset="0"/>
                  <a:cs typeface="Times New Roman" panose="02020603050405020304" pitchFamily="18" charset="0"/>
                </a:rPr>
                <a:t>Parameterization</a:t>
              </a:r>
              <a:r>
                <a:rPr kumimoji="1" lang="nl-NL" altLang="zh-CN" sz="1600">
                  <a:solidFill>
                    <a:schemeClr val="bg1"/>
                  </a:solidFill>
                  <a:latin typeface="Times New Roman" panose="02020603050405020304" pitchFamily="18" charset="0"/>
                  <a:cs typeface="Times New Roman" panose="02020603050405020304" pitchFamily="18" charset="0"/>
                </a:rPr>
                <a:t> </a:t>
              </a:r>
              <a:r>
                <a:rPr kumimoji="1" lang="nl-NL" altLang="zh-CN" sz="1600" err="1">
                  <a:solidFill>
                    <a:schemeClr val="bg1"/>
                  </a:solidFill>
                  <a:latin typeface="Times New Roman" panose="02020603050405020304" pitchFamily="18" charset="0"/>
                  <a:cs typeface="Times New Roman" panose="02020603050405020304" pitchFamily="18" charset="0"/>
                </a:rPr>
                <a:t>for</a:t>
              </a:r>
              <a:r>
                <a:rPr kumimoji="1" lang="nl-NL" altLang="zh-CN" sz="1600">
                  <a:solidFill>
                    <a:schemeClr val="bg1"/>
                  </a:solidFill>
                  <a:latin typeface="Times New Roman" panose="02020603050405020304" pitchFamily="18" charset="0"/>
                  <a:cs typeface="Times New Roman" panose="02020603050405020304" pitchFamily="18" charset="0"/>
                </a:rPr>
                <a:t> IGA              1/31</a:t>
              </a:r>
              <a:endParaRPr kumimoji="1" lang="zh-CN" altLang="en-US" sz="160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67985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图表&#10;&#10;描述已自动生成">
            <a:extLst>
              <a:ext uri="{FF2B5EF4-FFF2-40B4-BE49-F238E27FC236}">
                <a16:creationId xmlns:a16="http://schemas.microsoft.com/office/drawing/2014/main" id="{69456DE5-DCBB-CFEC-B1EC-C92514F04C5E}"/>
              </a:ext>
            </a:extLst>
          </p:cNvPr>
          <p:cNvPicPr>
            <a:picLocks noChangeAspect="1"/>
          </p:cNvPicPr>
          <p:nvPr/>
        </p:nvPicPr>
        <p:blipFill>
          <a:blip r:embed="rId2"/>
          <a:stretch>
            <a:fillRect/>
          </a:stretch>
        </p:blipFill>
        <p:spPr>
          <a:xfrm>
            <a:off x="4867383" y="3834201"/>
            <a:ext cx="2205132" cy="2512176"/>
          </a:xfrm>
          <a:prstGeom prst="rect">
            <a:avLst/>
          </a:prstGeom>
        </p:spPr>
      </p:pic>
      <p:sp>
        <p:nvSpPr>
          <p:cNvPr id="9" name="箭头: 右 8">
            <a:extLst>
              <a:ext uri="{FF2B5EF4-FFF2-40B4-BE49-F238E27FC236}">
                <a16:creationId xmlns:a16="http://schemas.microsoft.com/office/drawing/2014/main" id="{6873BCF0-E98F-42BC-8798-9D4D73C2B698}"/>
              </a:ext>
            </a:extLst>
          </p:cNvPr>
          <p:cNvSpPr/>
          <p:nvPr/>
        </p:nvSpPr>
        <p:spPr>
          <a:xfrm>
            <a:off x="4788340" y="1912200"/>
            <a:ext cx="2171141" cy="314562"/>
          </a:xfrm>
          <a:prstGeom prst="rightArrow">
            <a:avLst/>
          </a:prstGeom>
          <a:solidFill>
            <a:srgbClr val="00B0F0"/>
          </a:solidFill>
          <a:ln w="12700">
            <a:no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559"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6FBA864-2689-4335-933E-A9B95BAFA3C0}"/>
                  </a:ext>
                </a:extLst>
              </p:cNvPr>
              <p:cNvSpPr txBox="1"/>
              <p:nvPr/>
            </p:nvSpPr>
            <p:spPr>
              <a:xfrm>
                <a:off x="4897243" y="1050850"/>
                <a:ext cx="2036016" cy="7477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559" b="1" i="1">
                          <a:solidFill>
                            <a:srgbClr val="FF0000"/>
                          </a:solidFill>
                          <a:latin typeface="Cambria Math" panose="02040503050406030204" pitchFamily="18" charset="0"/>
                        </a:rPr>
                        <m:t>𝒙</m:t>
                      </m:r>
                      <m:r>
                        <a:rPr lang="en-US" altLang="zh-CN" sz="1559" b="1" i="1">
                          <a:solidFill>
                            <a:srgbClr val="FF0000"/>
                          </a:solidFill>
                          <a:latin typeface="Cambria Math" panose="02040503050406030204" pitchFamily="18" charset="0"/>
                        </a:rPr>
                        <m:t>(</m:t>
                      </m:r>
                      <m:r>
                        <a:rPr lang="zh-CN" altLang="en-US" sz="1559" b="1">
                          <a:solidFill>
                            <a:srgbClr val="FF0000"/>
                          </a:solidFill>
                          <a:latin typeface="Cambria Math" panose="02040503050406030204" pitchFamily="18" charset="0"/>
                        </a:rPr>
                        <m:t>𝛏</m:t>
                      </m:r>
                      <m:r>
                        <a:rPr lang="en-US" altLang="zh-CN" sz="1559" b="1" i="1">
                          <a:solidFill>
                            <a:srgbClr val="FF0000"/>
                          </a:solidFill>
                          <a:latin typeface="Cambria Math" panose="02040503050406030204" pitchFamily="18" charset="0"/>
                        </a:rPr>
                        <m:t>)</m:t>
                      </m:r>
                      <m:r>
                        <a:rPr lang="en-US" altLang="zh-CN" sz="1559">
                          <a:latin typeface="Cambria Math" panose="02040503050406030204" pitchFamily="18" charset="0"/>
                        </a:rPr>
                        <m:t>=</m:t>
                      </m:r>
                      <m:nary>
                        <m:naryPr>
                          <m:chr m:val="∑"/>
                          <m:ctrlPr>
                            <a:rPr lang="en-US" altLang="zh-CN" sz="1559" i="1">
                              <a:latin typeface="Cambria Math" panose="02040503050406030204" pitchFamily="18" charset="0"/>
                            </a:rPr>
                          </m:ctrlPr>
                        </m:naryPr>
                        <m:sub>
                          <m:r>
                            <a:rPr lang="en-US" altLang="zh-CN" sz="1559" i="1">
                              <a:latin typeface="Cambria Math" panose="02040503050406030204" pitchFamily="18" charset="0"/>
                            </a:rPr>
                            <m:t>𝑖</m:t>
                          </m:r>
                          <m:r>
                            <m:rPr>
                              <m:brk m:alnAt="23"/>
                            </m:rPr>
                            <a:rPr lang="en-US" altLang="zh-CN" sz="1559" i="1">
                              <a:latin typeface="Cambria Math" panose="02040503050406030204" pitchFamily="18" charset="0"/>
                            </a:rPr>
                            <m:t>=</m:t>
                          </m:r>
                          <m:r>
                            <a:rPr lang="en-US" altLang="zh-CN" sz="1559" i="1">
                              <a:latin typeface="Cambria Math" panose="02040503050406030204" pitchFamily="18" charset="0"/>
                            </a:rPr>
                            <m:t>0</m:t>
                          </m:r>
                        </m:sub>
                        <m:sup>
                          <m:r>
                            <a:rPr lang="en-US" altLang="zh-CN" sz="1559" i="1">
                              <a:latin typeface="Cambria Math" panose="02040503050406030204" pitchFamily="18" charset="0"/>
                            </a:rPr>
                            <m:t>𝑛</m:t>
                          </m:r>
                        </m:sup>
                        <m:e>
                          <m:sSub>
                            <m:sSubPr>
                              <m:ctrlPr>
                                <a:rPr lang="en-US" altLang="zh-CN" sz="1559" i="1">
                                  <a:latin typeface="Cambria Math" panose="02040503050406030204" pitchFamily="18" charset="0"/>
                                </a:rPr>
                              </m:ctrlPr>
                            </m:sSubPr>
                            <m:e>
                              <m:r>
                                <a:rPr lang="en-US" altLang="zh-CN" sz="1559" b="1">
                                  <a:latin typeface="Cambria Math" panose="02040503050406030204" pitchFamily="18" charset="0"/>
                                </a:rPr>
                                <m:t>𝐏</m:t>
                              </m:r>
                            </m:e>
                            <m:sub>
                              <m:r>
                                <a:rPr lang="en-US" altLang="zh-CN" sz="1559" i="1">
                                  <a:latin typeface="Cambria Math" panose="02040503050406030204" pitchFamily="18" charset="0"/>
                                </a:rPr>
                                <m:t>𝑖</m:t>
                              </m:r>
                              <m:r>
                                <a:rPr lang="en-US" altLang="zh-CN" sz="1559" i="1">
                                  <a:latin typeface="Cambria Math" panose="02040503050406030204" pitchFamily="18" charset="0"/>
                                </a:rPr>
                                <m:t> </m:t>
                              </m:r>
                            </m:sub>
                          </m:sSub>
                          <m:sSub>
                            <m:sSubPr>
                              <m:ctrlPr>
                                <a:rPr lang="en-US" altLang="zh-CN" sz="1559" i="1">
                                  <a:latin typeface="Cambria Math" panose="02040503050406030204" pitchFamily="18" charset="0"/>
                                </a:rPr>
                              </m:ctrlPr>
                            </m:sSubPr>
                            <m:e>
                              <m:r>
                                <a:rPr lang="en-US" altLang="zh-CN" sz="1559" i="1">
                                  <a:latin typeface="Cambria Math" panose="02040503050406030204" pitchFamily="18" charset="0"/>
                                </a:rPr>
                                <m:t>𝑅</m:t>
                              </m:r>
                            </m:e>
                            <m:sub>
                              <m:r>
                                <a:rPr lang="en-US" altLang="zh-CN" sz="1559" i="1">
                                  <a:latin typeface="Cambria Math" panose="02040503050406030204" pitchFamily="18" charset="0"/>
                                </a:rPr>
                                <m:t>𝑖</m:t>
                              </m:r>
                              <m:r>
                                <a:rPr lang="en-US" altLang="zh-CN" sz="1559" i="1">
                                  <a:latin typeface="Cambria Math" panose="02040503050406030204" pitchFamily="18" charset="0"/>
                                </a:rPr>
                                <m:t> </m:t>
                              </m:r>
                            </m:sub>
                          </m:sSub>
                          <m:r>
                            <a:rPr lang="en-US" altLang="zh-CN" sz="1559" i="1">
                              <a:latin typeface="Cambria Math" panose="02040503050406030204" pitchFamily="18" charset="0"/>
                            </a:rPr>
                            <m:t>(</m:t>
                          </m:r>
                          <m:r>
                            <a:rPr lang="zh-CN" altLang="en-US" sz="1559" b="1">
                              <a:latin typeface="Cambria Math" panose="02040503050406030204" pitchFamily="18" charset="0"/>
                            </a:rPr>
                            <m:t>𝛏</m:t>
                          </m:r>
                          <m:r>
                            <a:rPr lang="en-US" altLang="zh-CN" sz="1559" i="1">
                              <a:latin typeface="Cambria Math" panose="02040503050406030204" pitchFamily="18" charset="0"/>
                            </a:rPr>
                            <m:t>)</m:t>
                          </m:r>
                        </m:e>
                      </m:nary>
                    </m:oMath>
                  </m:oMathPara>
                </a14:m>
                <a:endParaRPr lang="zh-CN" altLang="en-US" sz="1559" dirty="0"/>
              </a:p>
            </p:txBody>
          </p:sp>
        </mc:Choice>
        <mc:Fallback xmlns="">
          <p:sp>
            <p:nvSpPr>
              <p:cNvPr id="14" name="文本框 13">
                <a:extLst>
                  <a:ext uri="{FF2B5EF4-FFF2-40B4-BE49-F238E27FC236}">
                    <a16:creationId xmlns:a16="http://schemas.microsoft.com/office/drawing/2014/main" id="{86FBA864-2689-4335-933E-A9B95BAFA3C0}"/>
                  </a:ext>
                </a:extLst>
              </p:cNvPr>
              <p:cNvSpPr txBox="1">
                <a:spLocks noRot="1" noChangeAspect="1" noMove="1" noResize="1" noEditPoints="1" noAdjustHandles="1" noChangeArrowheads="1" noChangeShapeType="1" noTextEdit="1"/>
              </p:cNvSpPr>
              <p:nvPr/>
            </p:nvSpPr>
            <p:spPr>
              <a:xfrm>
                <a:off x="4897243" y="1050850"/>
                <a:ext cx="2036016" cy="747705"/>
              </a:xfrm>
              <a:prstGeom prst="rect">
                <a:avLst/>
              </a:prstGeom>
              <a:blipFill>
                <a:blip r:embed="rId3"/>
                <a:stretch>
                  <a:fillRect t="-103333" b="-160000"/>
                </a:stretch>
              </a:blipFill>
            </p:spPr>
            <p:txBody>
              <a:bodyPr/>
              <a:lstStyle/>
              <a:p>
                <a:r>
                  <a:rPr lang="zh-CN" altLang="en-US">
                    <a:noFill/>
                  </a:rPr>
                  <a:t> </a:t>
                </a:r>
              </a:p>
            </p:txBody>
          </p:sp>
        </mc:Fallback>
      </mc:AlternateContent>
      <p:sp>
        <p:nvSpPr>
          <p:cNvPr id="15" name="椭圆 14">
            <a:extLst>
              <a:ext uri="{FF2B5EF4-FFF2-40B4-BE49-F238E27FC236}">
                <a16:creationId xmlns:a16="http://schemas.microsoft.com/office/drawing/2014/main" id="{970B92DC-5CB0-45DB-8065-CA9AFED4DE22}"/>
              </a:ext>
            </a:extLst>
          </p:cNvPr>
          <p:cNvSpPr/>
          <p:nvPr/>
        </p:nvSpPr>
        <p:spPr>
          <a:xfrm>
            <a:off x="4889475" y="949965"/>
            <a:ext cx="2036015" cy="949476"/>
          </a:xfrm>
          <a:prstGeom prst="ellipse">
            <a:avLst/>
          </a:prstGeom>
          <a:noFill/>
          <a:ln w="28575">
            <a:solidFill>
              <a:srgbClr val="FF0000"/>
            </a:solidFill>
            <a:prstDash val="dash"/>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59" dirty="0">
              <a:solidFill>
                <a:srgbClr val="FF0000"/>
              </a:solidFill>
            </a:endParaRPr>
          </a:p>
        </p:txBody>
      </p:sp>
      <p:sp>
        <p:nvSpPr>
          <p:cNvPr id="16" name="箭头: 右 15">
            <a:extLst>
              <a:ext uri="{FF2B5EF4-FFF2-40B4-BE49-F238E27FC236}">
                <a16:creationId xmlns:a16="http://schemas.microsoft.com/office/drawing/2014/main" id="{1D9D05B7-AC72-4CAB-B9B7-8A44691442DA}"/>
              </a:ext>
            </a:extLst>
          </p:cNvPr>
          <p:cNvSpPr/>
          <p:nvPr/>
        </p:nvSpPr>
        <p:spPr>
          <a:xfrm rot="2700000">
            <a:off x="3650601" y="3360152"/>
            <a:ext cx="1914353" cy="275353"/>
          </a:xfrm>
          <a:prstGeom prst="rightArrow">
            <a:avLst/>
          </a:prstGeom>
          <a:solidFill>
            <a:srgbClr val="00B0F0"/>
          </a:solidFill>
          <a:ln w="12700">
            <a:no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559"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p:sp>
        <p:nvSpPr>
          <p:cNvPr id="17" name="箭头: 右 16">
            <a:extLst>
              <a:ext uri="{FF2B5EF4-FFF2-40B4-BE49-F238E27FC236}">
                <a16:creationId xmlns:a16="http://schemas.microsoft.com/office/drawing/2014/main" id="{D9061831-7BD0-4322-8BFB-89B22F48FDF3}"/>
              </a:ext>
            </a:extLst>
          </p:cNvPr>
          <p:cNvSpPr/>
          <p:nvPr/>
        </p:nvSpPr>
        <p:spPr>
          <a:xfrm rot="8100000">
            <a:off x="6616565" y="3272710"/>
            <a:ext cx="1670370" cy="283419"/>
          </a:xfrm>
          <a:prstGeom prst="rightArrow">
            <a:avLst/>
          </a:prstGeom>
          <a:solidFill>
            <a:srgbClr val="00B0F0"/>
          </a:solidFill>
          <a:ln w="12700">
            <a:no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559"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350241F-6A64-41BE-AE62-5FA8463ABC37}"/>
                  </a:ext>
                </a:extLst>
              </p:cNvPr>
              <p:cNvSpPr txBox="1"/>
              <p:nvPr/>
            </p:nvSpPr>
            <p:spPr>
              <a:xfrm>
                <a:off x="7505211" y="3192271"/>
                <a:ext cx="1381538" cy="7477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559" i="1">
                              <a:latin typeface="Cambria Math" panose="02040503050406030204" pitchFamily="18" charset="0"/>
                            </a:rPr>
                          </m:ctrlPr>
                        </m:sSupPr>
                        <m:e>
                          <m:r>
                            <a:rPr lang="en-US" altLang="zh-CN" sz="1559" b="1" i="1">
                              <a:latin typeface="Cambria Math" panose="02040503050406030204" pitchFamily="18" charset="0"/>
                            </a:rPr>
                            <m:t>𝒖</m:t>
                          </m:r>
                        </m:e>
                        <m:sup>
                          <m:r>
                            <a:rPr lang="en-US" altLang="zh-CN" sz="1559" i="1">
                              <a:latin typeface="Cambria Math" panose="02040503050406030204" pitchFamily="18" charset="0"/>
                            </a:rPr>
                            <m:t>h</m:t>
                          </m:r>
                        </m:sup>
                      </m:sSup>
                      <m:r>
                        <a:rPr lang="en-US" altLang="zh-CN" sz="1559" i="1">
                          <a:latin typeface="Cambria Math" panose="02040503050406030204" pitchFamily="18" charset="0"/>
                        </a:rPr>
                        <m:t>=</m:t>
                      </m:r>
                      <m:nary>
                        <m:naryPr>
                          <m:chr m:val="∑"/>
                          <m:ctrlPr>
                            <a:rPr lang="en-US" altLang="zh-CN" sz="1559" i="1">
                              <a:latin typeface="Cambria Math" panose="02040503050406030204" pitchFamily="18" charset="0"/>
                            </a:rPr>
                          </m:ctrlPr>
                        </m:naryPr>
                        <m:sub>
                          <m:r>
                            <a:rPr lang="en-US" altLang="zh-CN" sz="1559" i="1">
                              <a:latin typeface="Cambria Math" panose="02040503050406030204" pitchFamily="18" charset="0"/>
                            </a:rPr>
                            <m:t>𝑖</m:t>
                          </m:r>
                          <m:r>
                            <m:rPr>
                              <m:brk m:alnAt="23"/>
                            </m:rPr>
                            <a:rPr lang="en-US" altLang="zh-CN" sz="1559" i="1">
                              <a:latin typeface="Cambria Math" panose="02040503050406030204" pitchFamily="18" charset="0"/>
                            </a:rPr>
                            <m:t>=</m:t>
                          </m:r>
                          <m:r>
                            <a:rPr lang="en-US" altLang="zh-CN" sz="1559" i="1">
                              <a:latin typeface="Cambria Math" panose="02040503050406030204" pitchFamily="18" charset="0"/>
                            </a:rPr>
                            <m:t>0</m:t>
                          </m:r>
                        </m:sub>
                        <m:sup>
                          <m:r>
                            <a:rPr lang="en-US" altLang="zh-CN" sz="1559" i="1">
                              <a:latin typeface="Cambria Math" panose="02040503050406030204" pitchFamily="18" charset="0"/>
                            </a:rPr>
                            <m:t>𝑛</m:t>
                          </m:r>
                        </m:sup>
                        <m:e>
                          <m:sSub>
                            <m:sSubPr>
                              <m:ctrlPr>
                                <a:rPr lang="en-US" altLang="zh-CN" sz="1559" i="1">
                                  <a:latin typeface="Cambria Math" panose="02040503050406030204" pitchFamily="18" charset="0"/>
                                </a:rPr>
                              </m:ctrlPr>
                            </m:sSubPr>
                            <m:e>
                              <m:r>
                                <a:rPr lang="en-US" altLang="zh-CN" sz="1559" b="1" i="1">
                                  <a:latin typeface="Cambria Math" panose="02040503050406030204" pitchFamily="18" charset="0"/>
                                </a:rPr>
                                <m:t>𝒖</m:t>
                              </m:r>
                            </m:e>
                            <m:sub>
                              <m:r>
                                <a:rPr lang="en-US" altLang="zh-CN" sz="1559" i="1">
                                  <a:latin typeface="Cambria Math" panose="02040503050406030204" pitchFamily="18" charset="0"/>
                                </a:rPr>
                                <m:t>𝑖</m:t>
                              </m:r>
                              <m:r>
                                <a:rPr lang="en-US" altLang="zh-CN" sz="1559" i="1">
                                  <a:latin typeface="Cambria Math" panose="02040503050406030204" pitchFamily="18" charset="0"/>
                                </a:rPr>
                                <m:t> </m:t>
                              </m:r>
                            </m:sub>
                          </m:sSub>
                          <m:acc>
                            <m:accPr>
                              <m:chr m:val="̃"/>
                              <m:ctrlPr>
                                <a:rPr lang="en-US" altLang="zh-CN" sz="1559" i="1">
                                  <a:latin typeface="Cambria Math" panose="02040503050406030204" pitchFamily="18" charset="0"/>
                                </a:rPr>
                              </m:ctrlPr>
                            </m:accPr>
                            <m:e>
                              <m:sSub>
                                <m:sSubPr>
                                  <m:ctrlPr>
                                    <a:rPr lang="en-US" altLang="zh-CN" sz="1559" i="1">
                                      <a:latin typeface="Cambria Math" panose="02040503050406030204" pitchFamily="18" charset="0"/>
                                    </a:rPr>
                                  </m:ctrlPr>
                                </m:sSubPr>
                                <m:e>
                                  <m:r>
                                    <a:rPr lang="en-US" altLang="zh-CN" sz="1559" i="1">
                                      <a:latin typeface="Cambria Math" panose="02040503050406030204" pitchFamily="18" charset="0"/>
                                    </a:rPr>
                                    <m:t>𝑅</m:t>
                                  </m:r>
                                </m:e>
                                <m:sub>
                                  <m:r>
                                    <a:rPr lang="en-US" altLang="zh-CN" sz="1559" i="1">
                                      <a:latin typeface="Cambria Math" panose="02040503050406030204" pitchFamily="18" charset="0"/>
                                    </a:rPr>
                                    <m:t>𝑖</m:t>
                                  </m:r>
                                </m:sub>
                              </m:sSub>
                            </m:e>
                          </m:acc>
                        </m:e>
                      </m:nary>
                    </m:oMath>
                  </m:oMathPara>
                </a14:m>
                <a:endParaRPr lang="en-US" altLang="zh-CN" sz="1559" dirty="0"/>
              </a:p>
            </p:txBody>
          </p:sp>
        </mc:Choice>
        <mc:Fallback xmlns="">
          <p:sp>
            <p:nvSpPr>
              <p:cNvPr id="19" name="文本框 18">
                <a:extLst>
                  <a:ext uri="{FF2B5EF4-FFF2-40B4-BE49-F238E27FC236}">
                    <a16:creationId xmlns:a16="http://schemas.microsoft.com/office/drawing/2014/main" id="{6350241F-6A64-41BE-AE62-5FA8463ABC37}"/>
                  </a:ext>
                </a:extLst>
              </p:cNvPr>
              <p:cNvSpPr txBox="1">
                <a:spLocks noRot="1" noChangeAspect="1" noMove="1" noResize="1" noEditPoints="1" noAdjustHandles="1" noChangeArrowheads="1" noChangeShapeType="1" noTextEdit="1"/>
              </p:cNvSpPr>
              <p:nvPr/>
            </p:nvSpPr>
            <p:spPr>
              <a:xfrm>
                <a:off x="7505211" y="3192271"/>
                <a:ext cx="1381538" cy="747705"/>
              </a:xfrm>
              <a:prstGeom prst="rect">
                <a:avLst/>
              </a:prstGeom>
              <a:blipFill>
                <a:blip r:embed="rId4"/>
                <a:stretch>
                  <a:fillRect l="-14545" t="-105000" b="-16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B094872-5AEB-4835-95D4-F40997997D0B}"/>
                  </a:ext>
                </a:extLst>
              </p:cNvPr>
              <p:cNvSpPr txBox="1"/>
              <p:nvPr/>
            </p:nvSpPr>
            <p:spPr>
              <a:xfrm>
                <a:off x="2449430" y="3192271"/>
                <a:ext cx="1993591" cy="7477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559" i="1">
                              <a:latin typeface="Cambria Math" panose="02040503050406030204" pitchFamily="18" charset="0"/>
                            </a:rPr>
                          </m:ctrlPr>
                        </m:sSupPr>
                        <m:e>
                          <m:r>
                            <a:rPr lang="en-US" altLang="zh-CN" sz="1559" b="1" i="1">
                              <a:latin typeface="Cambria Math" panose="02040503050406030204" pitchFamily="18" charset="0"/>
                            </a:rPr>
                            <m:t>𝒖</m:t>
                          </m:r>
                        </m:e>
                        <m:sup>
                          <m:r>
                            <a:rPr lang="en-US" altLang="zh-CN" sz="1559" i="1">
                              <a:latin typeface="Cambria Math" panose="02040503050406030204" pitchFamily="18" charset="0"/>
                            </a:rPr>
                            <m:t>h</m:t>
                          </m:r>
                        </m:sup>
                      </m:sSup>
                      <m:r>
                        <a:rPr lang="en-US" altLang="zh-CN" sz="1559" i="1">
                          <a:latin typeface="Cambria Math" panose="02040503050406030204" pitchFamily="18" charset="0"/>
                        </a:rPr>
                        <m:t>=</m:t>
                      </m:r>
                      <m:nary>
                        <m:naryPr>
                          <m:chr m:val="∑"/>
                          <m:ctrlPr>
                            <a:rPr lang="en-US" altLang="zh-CN" sz="1559" i="1">
                              <a:latin typeface="Cambria Math" panose="02040503050406030204" pitchFamily="18" charset="0"/>
                            </a:rPr>
                          </m:ctrlPr>
                        </m:naryPr>
                        <m:sub>
                          <m:r>
                            <a:rPr lang="en-US" altLang="zh-CN" sz="1559" i="1">
                              <a:latin typeface="Cambria Math" panose="02040503050406030204" pitchFamily="18" charset="0"/>
                            </a:rPr>
                            <m:t>𝑖</m:t>
                          </m:r>
                          <m:r>
                            <m:rPr>
                              <m:brk m:alnAt="23"/>
                            </m:rPr>
                            <a:rPr lang="en-US" altLang="zh-CN" sz="1559" i="1">
                              <a:latin typeface="Cambria Math" panose="02040503050406030204" pitchFamily="18" charset="0"/>
                            </a:rPr>
                            <m:t>=</m:t>
                          </m:r>
                          <m:r>
                            <a:rPr lang="en-US" altLang="zh-CN" sz="1559" i="1">
                              <a:latin typeface="Cambria Math" panose="02040503050406030204" pitchFamily="18" charset="0"/>
                            </a:rPr>
                            <m:t>0</m:t>
                          </m:r>
                        </m:sub>
                        <m:sup>
                          <m:r>
                            <a:rPr lang="en-US" altLang="zh-CN" sz="1559" i="1">
                              <a:latin typeface="Cambria Math" panose="02040503050406030204" pitchFamily="18" charset="0"/>
                            </a:rPr>
                            <m:t>𝑛</m:t>
                          </m:r>
                        </m:sup>
                        <m:e>
                          <m:sSub>
                            <m:sSubPr>
                              <m:ctrlPr>
                                <a:rPr lang="en-US" altLang="zh-CN" sz="1559" i="1">
                                  <a:latin typeface="Cambria Math" panose="02040503050406030204" pitchFamily="18" charset="0"/>
                                </a:rPr>
                              </m:ctrlPr>
                            </m:sSubPr>
                            <m:e>
                              <m:r>
                                <a:rPr lang="en-US" altLang="zh-CN" sz="1559" b="1" i="1">
                                  <a:latin typeface="Cambria Math" panose="02040503050406030204" pitchFamily="18" charset="0"/>
                                </a:rPr>
                                <m:t>𝒖</m:t>
                              </m:r>
                            </m:e>
                            <m:sub>
                              <m:r>
                                <a:rPr lang="en-US" altLang="zh-CN" sz="1559" i="1">
                                  <a:latin typeface="Cambria Math" panose="02040503050406030204" pitchFamily="18" charset="0"/>
                                </a:rPr>
                                <m:t>𝑖</m:t>
                              </m:r>
                              <m:r>
                                <a:rPr lang="en-US" altLang="zh-CN" sz="1559" i="1">
                                  <a:latin typeface="Cambria Math" panose="02040503050406030204" pitchFamily="18" charset="0"/>
                                </a:rPr>
                                <m:t> </m:t>
                              </m:r>
                            </m:sub>
                          </m:sSub>
                          <m:sSub>
                            <m:sSubPr>
                              <m:ctrlPr>
                                <a:rPr lang="en-US" altLang="zh-CN" sz="1559" i="1">
                                  <a:latin typeface="Cambria Math" panose="02040503050406030204" pitchFamily="18" charset="0"/>
                                </a:rPr>
                              </m:ctrlPr>
                            </m:sSubPr>
                            <m:e>
                              <m:r>
                                <a:rPr lang="en-US" altLang="zh-CN" sz="1559" i="1">
                                  <a:latin typeface="Cambria Math" panose="02040503050406030204" pitchFamily="18" charset="0"/>
                                </a:rPr>
                                <m:t>𝑅</m:t>
                              </m:r>
                            </m:e>
                            <m:sub>
                              <m:r>
                                <a:rPr lang="en-US" altLang="zh-CN" sz="1559" i="1">
                                  <a:latin typeface="Cambria Math" panose="02040503050406030204" pitchFamily="18" charset="0"/>
                                </a:rPr>
                                <m:t>𝑖</m:t>
                              </m:r>
                              <m:r>
                                <a:rPr lang="en-US" altLang="zh-CN" sz="1559" i="1">
                                  <a:latin typeface="Cambria Math" panose="02040503050406030204" pitchFamily="18" charset="0"/>
                                </a:rPr>
                                <m:t> </m:t>
                              </m:r>
                            </m:sub>
                          </m:sSub>
                          <m:r>
                            <a:rPr lang="en-US" altLang="zh-CN" sz="1559" i="1">
                              <a:latin typeface="Cambria Math" panose="02040503050406030204" pitchFamily="18" charset="0"/>
                              <a:ea typeface="Cambria Math" panose="02040503050406030204" pitchFamily="18" charset="0"/>
                            </a:rPr>
                            <m:t>∘</m:t>
                          </m:r>
                          <m:sSup>
                            <m:sSupPr>
                              <m:ctrlPr>
                                <a:rPr lang="en-US" altLang="zh-CN" sz="1559" b="1" i="1">
                                  <a:solidFill>
                                    <a:srgbClr val="FF0000"/>
                                  </a:solidFill>
                                  <a:latin typeface="Cambria Math" panose="02040503050406030204" pitchFamily="18" charset="0"/>
                                </a:rPr>
                              </m:ctrlPr>
                            </m:sSupPr>
                            <m:e>
                              <m:r>
                                <a:rPr lang="en-US" altLang="zh-CN" sz="1559" b="1" i="1">
                                  <a:solidFill>
                                    <a:srgbClr val="FF0000"/>
                                  </a:solidFill>
                                  <a:latin typeface="Cambria Math" panose="02040503050406030204" pitchFamily="18" charset="0"/>
                                </a:rPr>
                                <m:t>𝒙</m:t>
                              </m:r>
                            </m:e>
                            <m:sup>
                              <m:r>
                                <a:rPr lang="en-US" altLang="zh-CN" sz="1559" b="1" i="1">
                                  <a:solidFill>
                                    <a:srgbClr val="FF0000"/>
                                  </a:solidFill>
                                  <a:latin typeface="Cambria Math" panose="02040503050406030204" pitchFamily="18" charset="0"/>
                                </a:rPr>
                                <m:t>−</m:t>
                              </m:r>
                              <m:r>
                                <a:rPr lang="en-US" altLang="zh-CN" sz="1559" b="1" i="1">
                                  <a:solidFill>
                                    <a:srgbClr val="FF0000"/>
                                  </a:solidFill>
                                  <a:latin typeface="Cambria Math" panose="02040503050406030204" pitchFamily="18" charset="0"/>
                                </a:rPr>
                                <m:t>𝟏</m:t>
                              </m:r>
                            </m:sup>
                          </m:sSup>
                        </m:e>
                      </m:nary>
                    </m:oMath>
                  </m:oMathPara>
                </a14:m>
                <a:endParaRPr lang="en-US" altLang="zh-CN" sz="1559" dirty="0"/>
              </a:p>
            </p:txBody>
          </p:sp>
        </mc:Choice>
        <mc:Fallback xmlns="">
          <p:sp>
            <p:nvSpPr>
              <p:cNvPr id="20" name="文本框 19">
                <a:extLst>
                  <a:ext uri="{FF2B5EF4-FFF2-40B4-BE49-F238E27FC236}">
                    <a16:creationId xmlns:a16="http://schemas.microsoft.com/office/drawing/2014/main" id="{EB094872-5AEB-4835-95D4-F40997997D0B}"/>
                  </a:ext>
                </a:extLst>
              </p:cNvPr>
              <p:cNvSpPr txBox="1">
                <a:spLocks noRot="1" noChangeAspect="1" noMove="1" noResize="1" noEditPoints="1" noAdjustHandles="1" noChangeArrowheads="1" noChangeShapeType="1" noTextEdit="1"/>
              </p:cNvSpPr>
              <p:nvPr/>
            </p:nvSpPr>
            <p:spPr>
              <a:xfrm>
                <a:off x="2449430" y="3192271"/>
                <a:ext cx="1993591" cy="747705"/>
              </a:xfrm>
              <a:prstGeom prst="rect">
                <a:avLst/>
              </a:prstGeom>
              <a:blipFill>
                <a:blip r:embed="rId5"/>
                <a:stretch>
                  <a:fillRect l="-7595" t="-105000" b="-160000"/>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7F764950-48B1-4CFF-B9AB-2025312DDB80}"/>
              </a:ext>
            </a:extLst>
          </p:cNvPr>
          <p:cNvSpPr txBox="1"/>
          <p:nvPr/>
        </p:nvSpPr>
        <p:spPr>
          <a:xfrm>
            <a:off x="2292518" y="330569"/>
            <a:ext cx="2257637" cy="412100"/>
          </a:xfrm>
          <a:prstGeom prst="rect">
            <a:avLst/>
          </a:prstGeom>
          <a:noFill/>
        </p:spPr>
        <p:txBody>
          <a:bodyPr wrap="square" rtlCol="0">
            <a:spAutoFit/>
          </a:bodyPr>
          <a:lstStyle/>
          <a:p>
            <a:pPr algn="ctr"/>
            <a:r>
              <a:rPr lang="en-US" altLang="zh-CN" sz="2078" dirty="0">
                <a:latin typeface="Times New Roman" panose="02020603050405020304" pitchFamily="18" charset="0"/>
                <a:cs typeface="Times New Roman" panose="02020603050405020304" pitchFamily="18" charset="0"/>
              </a:rPr>
              <a:t>parametric domain</a:t>
            </a:r>
            <a:endParaRPr lang="zh-CN" altLang="en-US" sz="2078"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9C49C86F-9700-46C7-81F0-84AAA3773A1E}"/>
              </a:ext>
            </a:extLst>
          </p:cNvPr>
          <p:cNvSpPr txBox="1"/>
          <p:nvPr/>
        </p:nvSpPr>
        <p:spPr>
          <a:xfrm>
            <a:off x="7279282" y="330569"/>
            <a:ext cx="2549212" cy="412100"/>
          </a:xfrm>
          <a:prstGeom prst="rect">
            <a:avLst/>
          </a:prstGeom>
          <a:noFill/>
        </p:spPr>
        <p:txBody>
          <a:bodyPr wrap="square" rtlCol="0">
            <a:spAutoFit/>
          </a:bodyPr>
          <a:lstStyle/>
          <a:p>
            <a:pPr algn="ctr"/>
            <a:r>
              <a:rPr lang="en-US" altLang="zh-CN" sz="2078" dirty="0">
                <a:latin typeface="Times New Roman" panose="02020603050405020304" pitchFamily="18" charset="0"/>
                <a:cs typeface="Times New Roman" panose="02020603050405020304" pitchFamily="18" charset="0"/>
              </a:rPr>
              <a:t>computational domain</a:t>
            </a:r>
            <a:endParaRPr lang="zh-CN" altLang="en-US" sz="2078"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5428FD7-B153-4841-B2E2-E9FC21611D18}"/>
                  </a:ext>
                </a:extLst>
              </p:cNvPr>
              <p:cNvSpPr txBox="1"/>
              <p:nvPr/>
            </p:nvSpPr>
            <p:spPr>
              <a:xfrm>
                <a:off x="5211363" y="6286622"/>
                <a:ext cx="1714127" cy="412100"/>
              </a:xfrm>
              <a:prstGeom prst="rect">
                <a:avLst/>
              </a:prstGeom>
              <a:noFill/>
            </p:spPr>
            <p:txBody>
              <a:bodyPr wrap="square" rtlCol="0">
                <a:spAutoFit/>
              </a:bodyPr>
              <a:lstStyle/>
              <a:p>
                <a:r>
                  <a:rPr lang="en-US" altLang="zh-CN" sz="2078"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2078">
                        <a:latin typeface="Cambria Math" panose="02040503050406030204" pitchFamily="18" charset="0"/>
                        <a:ea typeface="Cambria Math" panose="02040503050406030204" pitchFamily="18" charset="0"/>
                        <a:cs typeface="Times New Roman" panose="02020603050405020304" pitchFamily="18" charset="0"/>
                      </a:rPr>
                      <m:t>hysical</m:t>
                    </m:r>
                    <m:r>
                      <a:rPr lang="en-US" altLang="zh-CN" sz="2078">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altLang="zh-CN" sz="2078">
                        <a:latin typeface="Cambria Math" panose="02040503050406030204" pitchFamily="18" charset="0"/>
                        <a:ea typeface="Cambria Math" panose="02040503050406030204" pitchFamily="18" charset="0"/>
                        <a:cs typeface="Times New Roman" panose="02020603050405020304" pitchFamily="18" charset="0"/>
                      </a:rPr>
                      <m:t>field</m:t>
                    </m:r>
                    <m:r>
                      <a:rPr lang="en-US" altLang="zh-CN" sz="2078">
                        <a:latin typeface="Cambria Math" panose="02040503050406030204" pitchFamily="18" charset="0"/>
                        <a:ea typeface="Cambria Math" panose="02040503050406030204" pitchFamily="18" charset="0"/>
                        <a:cs typeface="Times New Roman" panose="02020603050405020304" pitchFamily="18" charset="0"/>
                      </a:rPr>
                      <m:t> </m:t>
                    </m:r>
                  </m:oMath>
                </a14:m>
                <a:endParaRPr lang="zh-CN" altLang="en-US" sz="2078" dirty="0">
                  <a:latin typeface="Times New Roman" panose="02020603050405020304" pitchFamily="18" charset="0"/>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F5428FD7-B153-4841-B2E2-E9FC21611D18}"/>
                  </a:ext>
                </a:extLst>
              </p:cNvPr>
              <p:cNvSpPr txBox="1">
                <a:spLocks noRot="1" noChangeAspect="1" noMove="1" noResize="1" noEditPoints="1" noAdjustHandles="1" noChangeArrowheads="1" noChangeShapeType="1" noTextEdit="1"/>
              </p:cNvSpPr>
              <p:nvPr/>
            </p:nvSpPr>
            <p:spPr>
              <a:xfrm>
                <a:off x="5211363" y="6286622"/>
                <a:ext cx="1714127" cy="412100"/>
              </a:xfrm>
              <a:prstGeom prst="rect">
                <a:avLst/>
              </a:prstGeom>
              <a:blipFill>
                <a:blip r:embed="rId6"/>
                <a:stretch>
                  <a:fillRect l="-4412" t="-5882" r="-1471" b="-26471"/>
                </a:stretch>
              </a:blipFill>
            </p:spPr>
            <p:txBody>
              <a:bodyPr/>
              <a:lstStyle/>
              <a:p>
                <a:r>
                  <a:rPr lang="zh-CN" altLang="en-US">
                    <a:noFill/>
                  </a:rPr>
                  <a:t> </a:t>
                </a:r>
              </a:p>
            </p:txBody>
          </p:sp>
        </mc:Fallback>
      </mc:AlternateContent>
      <p:pic>
        <p:nvPicPr>
          <p:cNvPr id="18" name="图片 17" descr="图片包含 形状&#10;&#10;描述已自动生成">
            <a:extLst>
              <a:ext uri="{FF2B5EF4-FFF2-40B4-BE49-F238E27FC236}">
                <a16:creationId xmlns:a16="http://schemas.microsoft.com/office/drawing/2014/main" id="{842CEEF2-23D0-9194-3269-D55E2E3B84BA}"/>
              </a:ext>
            </a:extLst>
          </p:cNvPr>
          <p:cNvPicPr>
            <a:picLocks noChangeAspect="1"/>
          </p:cNvPicPr>
          <p:nvPr/>
        </p:nvPicPr>
        <p:blipFill>
          <a:blip r:embed="rId7"/>
          <a:stretch>
            <a:fillRect/>
          </a:stretch>
        </p:blipFill>
        <p:spPr>
          <a:xfrm>
            <a:off x="2449430" y="742669"/>
            <a:ext cx="1993591" cy="2037502"/>
          </a:xfrm>
          <a:prstGeom prst="rect">
            <a:avLst/>
          </a:prstGeom>
        </p:spPr>
      </p:pic>
      <p:pic>
        <p:nvPicPr>
          <p:cNvPr id="21" name="图片 20">
            <a:extLst>
              <a:ext uri="{FF2B5EF4-FFF2-40B4-BE49-F238E27FC236}">
                <a16:creationId xmlns:a16="http://schemas.microsoft.com/office/drawing/2014/main" id="{FCCEC119-6894-F370-429E-088173A02821}"/>
              </a:ext>
            </a:extLst>
          </p:cNvPr>
          <p:cNvPicPr>
            <a:picLocks noChangeAspect="1"/>
          </p:cNvPicPr>
          <p:nvPr/>
        </p:nvPicPr>
        <p:blipFill>
          <a:blip r:embed="rId8"/>
          <a:stretch>
            <a:fillRect/>
          </a:stretch>
        </p:blipFill>
        <p:spPr>
          <a:xfrm>
            <a:off x="7333742" y="742669"/>
            <a:ext cx="2113260" cy="2037502"/>
          </a:xfrm>
          <a:prstGeom prst="rect">
            <a:avLst/>
          </a:prstGeom>
        </p:spPr>
      </p:pic>
    </p:spTree>
    <p:extLst>
      <p:ext uri="{BB962C8B-B14F-4D97-AF65-F5344CB8AC3E}">
        <p14:creationId xmlns:p14="http://schemas.microsoft.com/office/powerpoint/2010/main" val="3750008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4/3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t="-3571" b="-17857"/>
                  </a:stretch>
                </a:blipFill>
              </p:spPr>
              <p:txBody>
                <a:bodyPr/>
                <a:lstStyle/>
                <a:p>
                  <a:r>
                    <a:rPr lang="zh-CN" altLang="en-US">
                      <a:noFill/>
                    </a:rPr>
                    <a:t> </a:t>
                  </a:r>
                </a:p>
              </p:txBody>
            </p:sp>
          </mc:Fallback>
        </mc:AlternateContent>
      </p:grpSp>
      <p:sp>
        <p:nvSpPr>
          <p:cNvPr id="26" name="文本框 25">
            <a:extLst>
              <a:ext uri="{FF2B5EF4-FFF2-40B4-BE49-F238E27FC236}">
                <a16:creationId xmlns:a16="http://schemas.microsoft.com/office/drawing/2014/main" id="{B6A27ECD-CA7E-3FC0-6403-A9B6498171A7}"/>
              </a:ext>
            </a:extLst>
          </p:cNvPr>
          <p:cNvSpPr txBox="1"/>
          <p:nvPr/>
        </p:nvSpPr>
        <p:spPr>
          <a:xfrm>
            <a:off x="6298746" y="2217540"/>
            <a:ext cx="5820730" cy="3637727"/>
          </a:xfrm>
          <a:prstGeom prst="rect">
            <a:avLst/>
          </a:prstGeom>
          <a:noFill/>
        </p:spPr>
        <p:txBody>
          <a:bodyPr wrap="square" rtlCol="0">
            <a:spAutoFit/>
          </a:bodyPr>
          <a:lstStyle/>
          <a:p>
            <a:pPr marL="285750" indent="-285750">
              <a:lnSpc>
                <a:spcPct val="125000"/>
              </a:lnSpc>
              <a:buClr>
                <a:srgbClr val="0765B6"/>
              </a:buClr>
              <a:buFont typeface="Wingdings" pitchFamily="2" charset="2"/>
              <a:buChar char="l"/>
            </a:pPr>
            <a:r>
              <a:rPr kumimoji="1" lang="en-GB" altLang="zh-CN" sz="2000" dirty="0">
                <a:solidFill>
                  <a:srgbClr val="FF0000"/>
                </a:solidFill>
                <a:latin typeface="Times New Roman" panose="02020603050405020304" pitchFamily="18" charset="0"/>
                <a:cs typeface="Times New Roman" panose="02020603050405020304" pitchFamily="18" charset="0"/>
              </a:rPr>
              <a:t>Bijective parameterization </a:t>
            </a:r>
            <a:r>
              <a:rPr kumimoji="1" lang="en-GB" altLang="zh-CN" sz="2000" dirty="0">
                <a:latin typeface="Times New Roman" panose="02020603050405020304" pitchFamily="18" charset="0"/>
                <a:cs typeface="Times New Roman" panose="02020603050405020304" pitchFamily="18" charset="0"/>
              </a:rPr>
              <a:t>construction is crucial</a:t>
            </a:r>
          </a:p>
          <a:p>
            <a:pPr marL="800100" lvl="1" indent="-342900">
              <a:lnSpc>
                <a:spcPct val="125000"/>
              </a:lnSpc>
              <a:buClr>
                <a:srgbClr val="0765B6"/>
              </a:buClr>
              <a:buSzPct val="90000"/>
              <a:buFont typeface="Wingdings" pitchFamily="2" charset="2"/>
              <a:buChar char="Ø"/>
            </a:pPr>
            <a:r>
              <a:rPr kumimoji="1" lang="en-GB" altLang="zh-CN" dirty="0">
                <a:latin typeface="Times New Roman" panose="02020603050405020304" pitchFamily="18" charset="0"/>
                <a:cs typeface="Times New Roman" panose="02020603050405020304" pitchFamily="18" charset="0"/>
              </a:rPr>
              <a:t>Similar to mesh generation in FEM;</a:t>
            </a:r>
          </a:p>
          <a:p>
            <a:pPr marL="800100" lvl="1" indent="-342900">
              <a:lnSpc>
                <a:spcPct val="125000"/>
              </a:lnSpc>
              <a:buClr>
                <a:srgbClr val="0765B6"/>
              </a:buClr>
              <a:buSzPct val="90000"/>
              <a:buFont typeface="Wingdings" pitchFamily="2" charset="2"/>
              <a:buChar char="Ø"/>
            </a:pPr>
            <a:r>
              <a:rPr kumimoji="1" lang="en-GB" altLang="zh-CN" dirty="0">
                <a:latin typeface="Times New Roman" panose="02020603050405020304" pitchFamily="18" charset="0"/>
                <a:cs typeface="Times New Roman" panose="02020603050405020304" pitchFamily="18" charset="0"/>
              </a:rPr>
              <a:t>Parameterization quality significantly affects the accuracy and efficiency of the analysis [Cohen et al. 2010, Xu et al. 2013, </a:t>
            </a:r>
            <a:r>
              <a:rPr kumimoji="1" lang="en-GB" altLang="zh-CN" dirty="0" err="1">
                <a:latin typeface="Times New Roman" panose="02020603050405020304" pitchFamily="18" charset="0"/>
                <a:cs typeface="Times New Roman" panose="02020603050405020304" pitchFamily="18" charset="0"/>
              </a:rPr>
              <a:t>Pilgerstorfer</a:t>
            </a:r>
            <a:r>
              <a:rPr kumimoji="1" lang="en-GB" altLang="zh-CN" dirty="0">
                <a:latin typeface="Times New Roman" panose="02020603050405020304" pitchFamily="18" charset="0"/>
                <a:cs typeface="Times New Roman" panose="02020603050405020304" pitchFamily="18" charset="0"/>
              </a:rPr>
              <a:t> and </a:t>
            </a:r>
            <a:r>
              <a:rPr kumimoji="1" lang="en-GB" altLang="zh-CN" dirty="0" err="1">
                <a:latin typeface="Times New Roman" panose="02020603050405020304" pitchFamily="18" charset="0"/>
                <a:cs typeface="Times New Roman" panose="02020603050405020304" pitchFamily="18" charset="0"/>
              </a:rPr>
              <a:t>Jüttler</a:t>
            </a:r>
            <a:r>
              <a:rPr kumimoji="1" lang="en-GB" altLang="zh-CN" dirty="0">
                <a:latin typeface="Times New Roman" panose="02020603050405020304" pitchFamily="18" charset="0"/>
                <a:cs typeface="Times New Roman" panose="02020603050405020304" pitchFamily="18" charset="0"/>
              </a:rPr>
              <a:t> 2013]. </a:t>
            </a:r>
          </a:p>
          <a:p>
            <a:pPr marL="342900" indent="-342900">
              <a:lnSpc>
                <a:spcPct val="125000"/>
              </a:lnSpc>
              <a:buClr>
                <a:srgbClr val="0765B6"/>
              </a:buClr>
              <a:buSzPct val="90000"/>
              <a:buFont typeface="Wingdings" pitchFamily="2" charset="2"/>
              <a:buChar char="Ø"/>
            </a:pPr>
            <a:endParaRPr kumimoji="1" lang="en-GB" altLang="zh-CN" sz="2000" dirty="0">
              <a:latin typeface="Times New Roman" panose="02020603050405020304" pitchFamily="18" charset="0"/>
              <a:cs typeface="Times New Roman" panose="02020603050405020304" pitchFamily="18" charset="0"/>
            </a:endParaRPr>
          </a:p>
          <a:p>
            <a:pPr marL="285750" indent="-285750">
              <a:lnSpc>
                <a:spcPct val="125000"/>
              </a:lnSpc>
              <a:buClr>
                <a:srgbClr val="0765B6"/>
              </a:buClr>
              <a:buFont typeface="Wingdings" pitchFamily="2" charset="2"/>
              <a:buChar char="l"/>
            </a:pPr>
            <a:r>
              <a:rPr kumimoji="1" lang="en-GB" altLang="zh-CN" sz="2000" dirty="0">
                <a:solidFill>
                  <a:srgbClr val="FF0000"/>
                </a:solidFill>
                <a:latin typeface="Times New Roman" panose="02020603050405020304" pitchFamily="18" charset="0"/>
                <a:cs typeface="Times New Roman" panose="02020603050405020304" pitchFamily="18" charset="0"/>
              </a:rPr>
              <a:t>Isotropic parameterization:</a:t>
            </a:r>
            <a:endParaRPr kumimoji="1" lang="en-GB" altLang="zh-CN" sz="2000" dirty="0">
              <a:latin typeface="Times New Roman" panose="02020603050405020304" pitchFamily="18" charset="0"/>
              <a:cs typeface="Times New Roman" panose="02020603050405020304" pitchFamily="18" charset="0"/>
            </a:endParaRPr>
          </a:p>
          <a:p>
            <a:pPr marL="800100" lvl="1" indent="-342900">
              <a:lnSpc>
                <a:spcPct val="125000"/>
              </a:lnSpc>
              <a:buClr>
                <a:srgbClr val="0765B6"/>
              </a:buClr>
              <a:buSzPct val="90000"/>
              <a:buFont typeface="Wingdings" pitchFamily="2" charset="2"/>
              <a:buChar char="Ø"/>
            </a:pPr>
            <a:r>
              <a:rPr kumimoji="1" lang="en-GB" altLang="zh-CN" dirty="0">
                <a:latin typeface="Times New Roman" panose="02020603050405020304" pitchFamily="18" charset="0"/>
                <a:cs typeface="Times New Roman" panose="02020603050405020304" pitchFamily="18" charset="0"/>
              </a:rPr>
              <a:t>Good orthogonality and uniformity;</a:t>
            </a:r>
          </a:p>
          <a:p>
            <a:pPr marL="800100" lvl="1" indent="-342900">
              <a:lnSpc>
                <a:spcPct val="125000"/>
              </a:lnSpc>
              <a:buClr>
                <a:srgbClr val="0765B6"/>
              </a:buClr>
              <a:buSzPct val="90000"/>
              <a:buFont typeface="Wingdings" pitchFamily="2" charset="2"/>
              <a:buChar char="Ø"/>
            </a:pPr>
            <a:r>
              <a:rPr kumimoji="1" lang="en-GB" altLang="zh-CN" dirty="0">
                <a:latin typeface="Times New Roman" panose="02020603050405020304" pitchFamily="18" charset="0"/>
                <a:cs typeface="Times New Roman" panose="02020603050405020304" pitchFamily="18" charset="0"/>
              </a:rPr>
              <a:t>Independent of the governing PDE and thus more efficient to generate.</a:t>
            </a:r>
          </a:p>
        </p:txBody>
      </p:sp>
      <p:grpSp>
        <p:nvGrpSpPr>
          <p:cNvPr id="27" name="组合 26">
            <a:extLst>
              <a:ext uri="{FF2B5EF4-FFF2-40B4-BE49-F238E27FC236}">
                <a16:creationId xmlns:a16="http://schemas.microsoft.com/office/drawing/2014/main" id="{D00AD33E-3F6A-BF3D-98AB-6D62F9898EC7}"/>
              </a:ext>
            </a:extLst>
          </p:cNvPr>
          <p:cNvGrpSpPr/>
          <p:nvPr/>
        </p:nvGrpSpPr>
        <p:grpSpPr>
          <a:xfrm>
            <a:off x="-18686" y="534950"/>
            <a:ext cx="12210685" cy="517835"/>
            <a:chOff x="-18686" y="534950"/>
            <a:chExt cx="12210685" cy="517835"/>
          </a:xfrm>
        </p:grpSpPr>
        <p:pic>
          <p:nvPicPr>
            <p:cNvPr id="28" name="图片 27">
              <a:extLst>
                <a:ext uri="{FF2B5EF4-FFF2-40B4-BE49-F238E27FC236}">
                  <a16:creationId xmlns:a16="http://schemas.microsoft.com/office/drawing/2014/main" id="{8A7ECCED-3302-AB2E-8CD9-4C68BBE9CB51}"/>
                </a:ext>
              </a:extLst>
            </p:cNvPr>
            <p:cNvPicPr>
              <a:picLocks noChangeAspect="1"/>
            </p:cNvPicPr>
            <p:nvPr/>
          </p:nvPicPr>
          <p:blipFill>
            <a:blip r:embed="rId8"/>
            <a:stretch>
              <a:fillRect/>
            </a:stretch>
          </p:blipFill>
          <p:spPr>
            <a:xfrm>
              <a:off x="-18686" y="534950"/>
              <a:ext cx="12210685" cy="517835"/>
            </a:xfrm>
            <a:prstGeom prst="rect">
              <a:avLst/>
            </a:prstGeom>
          </p:spPr>
        </p:pic>
        <p:sp>
          <p:nvSpPr>
            <p:cNvPr id="29" name="文本框 28">
              <a:extLst>
                <a:ext uri="{FF2B5EF4-FFF2-40B4-BE49-F238E27FC236}">
                  <a16:creationId xmlns:a16="http://schemas.microsoft.com/office/drawing/2014/main" id="{32518BA8-A5F4-23E8-D592-70D188CB920D}"/>
                </a:ext>
              </a:extLst>
            </p:cNvPr>
            <p:cNvSpPr txBox="1"/>
            <p:nvPr/>
          </p:nvSpPr>
          <p:spPr>
            <a:xfrm>
              <a:off x="353838" y="576913"/>
              <a:ext cx="6095999"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Isotropic parameterization problem for IGA</a:t>
              </a:r>
            </a:p>
          </p:txBody>
        </p:sp>
      </p:grpSp>
      <p:sp>
        <p:nvSpPr>
          <p:cNvPr id="30" name="文本框 29">
            <a:extLst>
              <a:ext uri="{FF2B5EF4-FFF2-40B4-BE49-F238E27FC236}">
                <a16:creationId xmlns:a16="http://schemas.microsoft.com/office/drawing/2014/main" id="{045F9A53-4319-D6FC-5009-A466BEDFD37C}"/>
              </a:ext>
            </a:extLst>
          </p:cNvPr>
          <p:cNvSpPr txBox="1"/>
          <p:nvPr/>
        </p:nvSpPr>
        <p:spPr>
          <a:xfrm>
            <a:off x="1678321" y="6159284"/>
            <a:ext cx="3075443" cy="307777"/>
          </a:xfrm>
          <a:prstGeom prst="rect">
            <a:avLst/>
          </a:prstGeom>
          <a:noFill/>
        </p:spPr>
        <p:txBody>
          <a:bodyPr wrap="square" rtlCol="0">
            <a:spAutoFit/>
          </a:bodyPr>
          <a:lstStyle/>
          <a:p>
            <a:pPr algn="ctr"/>
            <a:r>
              <a:rPr kumimoji="1" lang="en-GB" altLang="zh-CN" sz="1400" dirty="0">
                <a:latin typeface="Times New Roman" panose="02020603050405020304" pitchFamily="18" charset="0"/>
                <a:cs typeface="Times New Roman" panose="02020603050405020304" pitchFamily="18" charset="0"/>
              </a:rPr>
              <a:t>Parameterization problem [Ji et al. 2022]</a:t>
            </a:r>
          </a:p>
        </p:txBody>
      </p:sp>
      <p:pic>
        <p:nvPicPr>
          <p:cNvPr id="14" name="图片 13">
            <a:extLst>
              <a:ext uri="{FF2B5EF4-FFF2-40B4-BE49-F238E27FC236}">
                <a16:creationId xmlns:a16="http://schemas.microsoft.com/office/drawing/2014/main" id="{388C807A-29D0-644E-1921-BA62CC306BF6}"/>
              </a:ext>
            </a:extLst>
          </p:cNvPr>
          <p:cNvPicPr>
            <a:picLocks noChangeAspect="1"/>
          </p:cNvPicPr>
          <p:nvPr/>
        </p:nvPicPr>
        <p:blipFill>
          <a:blip r:embed="rId9"/>
          <a:stretch>
            <a:fillRect/>
          </a:stretch>
        </p:blipFill>
        <p:spPr>
          <a:xfrm>
            <a:off x="451284" y="1195655"/>
            <a:ext cx="5821962" cy="4965509"/>
          </a:xfrm>
          <a:prstGeom prst="rect">
            <a:avLst/>
          </a:prstGeom>
        </p:spPr>
      </p:pic>
    </p:spTree>
    <p:extLst>
      <p:ext uri="{BB962C8B-B14F-4D97-AF65-F5344CB8AC3E}">
        <p14:creationId xmlns:p14="http://schemas.microsoft.com/office/powerpoint/2010/main" val="2882843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5/3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t="-3571" b="-17857"/>
                  </a:stretch>
                </a:blipFill>
              </p:spPr>
              <p:txBody>
                <a:bodyPr/>
                <a:lstStyle/>
                <a:p>
                  <a:r>
                    <a:rPr lang="zh-CN" altLang="en-US">
                      <a:noFill/>
                    </a:rPr>
                    <a:t> </a:t>
                  </a:r>
                </a:p>
              </p:txBody>
            </p:sp>
          </mc:Fallback>
        </mc:AlternateContent>
      </p:grpSp>
      <p:grpSp>
        <p:nvGrpSpPr>
          <p:cNvPr id="37" name="组合 36">
            <a:extLst>
              <a:ext uri="{FF2B5EF4-FFF2-40B4-BE49-F238E27FC236}">
                <a16:creationId xmlns:a16="http://schemas.microsoft.com/office/drawing/2014/main" id="{76BDE856-4A0B-FC52-C81D-9A656898257E}"/>
              </a:ext>
            </a:extLst>
          </p:cNvPr>
          <p:cNvGrpSpPr/>
          <p:nvPr/>
        </p:nvGrpSpPr>
        <p:grpSpPr>
          <a:xfrm>
            <a:off x="153557" y="1494293"/>
            <a:ext cx="11884882" cy="4498310"/>
            <a:chOff x="153557" y="1716557"/>
            <a:chExt cx="11884882" cy="4498310"/>
          </a:xfrm>
        </p:grpSpPr>
        <p:grpSp>
          <p:nvGrpSpPr>
            <p:cNvPr id="32" name="组合 31">
              <a:extLst>
                <a:ext uri="{FF2B5EF4-FFF2-40B4-BE49-F238E27FC236}">
                  <a16:creationId xmlns:a16="http://schemas.microsoft.com/office/drawing/2014/main" id="{9886284D-5F11-CA23-7CFD-CE3D97C71D57}"/>
                </a:ext>
              </a:extLst>
            </p:cNvPr>
            <p:cNvGrpSpPr/>
            <p:nvPr/>
          </p:nvGrpSpPr>
          <p:grpSpPr>
            <a:xfrm>
              <a:off x="153557" y="1716557"/>
              <a:ext cx="11884882" cy="2514727"/>
              <a:chOff x="211023" y="791007"/>
              <a:chExt cx="11884882" cy="2514727"/>
            </a:xfrm>
          </p:grpSpPr>
          <p:grpSp>
            <p:nvGrpSpPr>
              <p:cNvPr id="16" name="组合 15">
                <a:extLst>
                  <a:ext uri="{FF2B5EF4-FFF2-40B4-BE49-F238E27FC236}">
                    <a16:creationId xmlns:a16="http://schemas.microsoft.com/office/drawing/2014/main" id="{278F0EE2-0156-2A6D-9482-202784AF9AA3}"/>
                  </a:ext>
                </a:extLst>
              </p:cNvPr>
              <p:cNvGrpSpPr/>
              <p:nvPr/>
            </p:nvGrpSpPr>
            <p:grpSpPr>
              <a:xfrm>
                <a:off x="211023" y="805030"/>
                <a:ext cx="3794531" cy="2422618"/>
                <a:chOff x="503480" y="838199"/>
                <a:chExt cx="3794531" cy="2422618"/>
              </a:xfrm>
            </p:grpSpPr>
            <p:pic>
              <p:nvPicPr>
                <p:cNvPr id="14" name="图片 13" descr="图片包含 形状&#10;&#10;描述已自动生成">
                  <a:extLst>
                    <a:ext uri="{FF2B5EF4-FFF2-40B4-BE49-F238E27FC236}">
                      <a16:creationId xmlns:a16="http://schemas.microsoft.com/office/drawing/2014/main" id="{EC5035BE-9461-18C2-C254-153184B6D06F}"/>
                    </a:ext>
                  </a:extLst>
                </p:cNvPr>
                <p:cNvPicPr>
                  <a:picLocks noChangeAspect="1"/>
                </p:cNvPicPr>
                <p:nvPr/>
              </p:nvPicPr>
              <p:blipFill>
                <a:blip r:embed="rId8"/>
                <a:stretch>
                  <a:fillRect/>
                </a:stretch>
              </p:blipFill>
              <p:spPr>
                <a:xfrm>
                  <a:off x="503480" y="838199"/>
                  <a:ext cx="3794531" cy="2088733"/>
                </a:xfrm>
                <a:prstGeom prst="rect">
                  <a:avLst/>
                </a:prstGeom>
              </p:spPr>
            </p:pic>
            <p:sp>
              <p:nvSpPr>
                <p:cNvPr id="15" name="文本框 14">
                  <a:extLst>
                    <a:ext uri="{FF2B5EF4-FFF2-40B4-BE49-F238E27FC236}">
                      <a16:creationId xmlns:a16="http://schemas.microsoft.com/office/drawing/2014/main" id="{BB716460-D9D5-793C-141C-3BC9DDC65C39}"/>
                    </a:ext>
                  </a:extLst>
                </p:cNvPr>
                <p:cNvSpPr txBox="1"/>
                <p:nvPr/>
              </p:nvSpPr>
              <p:spPr>
                <a:xfrm>
                  <a:off x="503480" y="2922263"/>
                  <a:ext cx="3794531" cy="338554"/>
                </a:xfrm>
                <a:prstGeom prst="rect">
                  <a:avLst/>
                </a:prstGeom>
                <a:noFill/>
              </p:spPr>
              <p:txBody>
                <a:bodyPr wrap="square" rtlCol="0">
                  <a:spAutoFit/>
                </a:bodyPr>
                <a:lstStyle/>
                <a:p>
                  <a:pPr algn="ctr"/>
                  <a:r>
                    <a:rPr kumimoji="1" lang="en-GB" altLang="zh-CN" sz="1600">
                      <a:latin typeface="Times New Roman" panose="02020603050405020304" pitchFamily="18" charset="0"/>
                      <a:cs typeface="Times New Roman" panose="02020603050405020304" pitchFamily="18" charset="0"/>
                    </a:rPr>
                    <a:t>Wave propagation. </a:t>
                  </a:r>
                  <a:r>
                    <a:rPr kumimoji="1" lang="en-GB" altLang="zh-CN" sz="1200">
                      <a:latin typeface="Times New Roman" panose="02020603050405020304" pitchFamily="18" charset="0"/>
                      <a:cs typeface="Times New Roman" panose="02020603050405020304" pitchFamily="18" charset="0"/>
                    </a:rPr>
                    <a:t>source [</a:t>
                  </a:r>
                  <a:r>
                    <a:rPr kumimoji="1" lang="en-GB" altLang="zh-CN" sz="1200">
                      <a:latin typeface="Times New Roman" panose="02020603050405020304" pitchFamily="18" charset="0"/>
                      <a:cs typeface="Times New Roman" panose="02020603050405020304" pitchFamily="18" charset="0"/>
                      <a:hlinkClick r:id="rId9"/>
                    </a:rPr>
                    <a:t>wiki/ Wave_propagation</a:t>
                  </a:r>
                  <a:r>
                    <a:rPr kumimoji="1" lang="en-GB" altLang="zh-CN" sz="1200">
                      <a:latin typeface="Times New Roman" panose="02020603050405020304" pitchFamily="18" charset="0"/>
                      <a:cs typeface="Times New Roman" panose="02020603050405020304" pitchFamily="18" charset="0"/>
                    </a:rPr>
                    <a:t>]</a:t>
                  </a:r>
                </a:p>
              </p:txBody>
            </p:sp>
          </p:grpSp>
          <p:grpSp>
            <p:nvGrpSpPr>
              <p:cNvPr id="27" name="组合 26">
                <a:extLst>
                  <a:ext uri="{FF2B5EF4-FFF2-40B4-BE49-F238E27FC236}">
                    <a16:creationId xmlns:a16="http://schemas.microsoft.com/office/drawing/2014/main" id="{8634AE6D-3BD1-6CDA-C37F-52A09C9CE1F8}"/>
                  </a:ext>
                </a:extLst>
              </p:cNvPr>
              <p:cNvGrpSpPr/>
              <p:nvPr/>
            </p:nvGrpSpPr>
            <p:grpSpPr>
              <a:xfrm>
                <a:off x="4189898" y="805030"/>
                <a:ext cx="3794530" cy="2444636"/>
                <a:chOff x="503480" y="3280976"/>
                <a:chExt cx="3794530" cy="2444636"/>
              </a:xfrm>
            </p:grpSpPr>
            <p:pic>
              <p:nvPicPr>
                <p:cNvPr id="19" name="图片 18" descr="模糊的灯光&#10;&#10;中度可信度描述已自动生成">
                  <a:extLst>
                    <a:ext uri="{FF2B5EF4-FFF2-40B4-BE49-F238E27FC236}">
                      <a16:creationId xmlns:a16="http://schemas.microsoft.com/office/drawing/2014/main" id="{9091D636-A191-A022-5F60-67F3B1DB1027}"/>
                    </a:ext>
                  </a:extLst>
                </p:cNvPr>
                <p:cNvPicPr>
                  <a:picLocks noChangeAspect="1"/>
                </p:cNvPicPr>
                <p:nvPr/>
              </p:nvPicPr>
              <p:blipFill>
                <a:blip r:embed="rId10"/>
                <a:stretch>
                  <a:fillRect/>
                </a:stretch>
              </p:blipFill>
              <p:spPr>
                <a:xfrm>
                  <a:off x="503480" y="3280976"/>
                  <a:ext cx="3794530" cy="2124937"/>
                </a:xfrm>
                <a:prstGeom prst="rect">
                  <a:avLst/>
                </a:prstGeom>
              </p:spPr>
            </p:pic>
            <p:sp>
              <p:nvSpPr>
                <p:cNvPr id="26" name="文本框 25">
                  <a:extLst>
                    <a:ext uri="{FF2B5EF4-FFF2-40B4-BE49-F238E27FC236}">
                      <a16:creationId xmlns:a16="http://schemas.microsoft.com/office/drawing/2014/main" id="{93785EC2-FE4A-F216-B862-1EF4389B5E31}"/>
                    </a:ext>
                  </a:extLst>
                </p:cNvPr>
                <p:cNvSpPr txBox="1"/>
                <p:nvPr/>
              </p:nvSpPr>
              <p:spPr>
                <a:xfrm>
                  <a:off x="1093656" y="5387058"/>
                  <a:ext cx="2406989" cy="338554"/>
                </a:xfrm>
                <a:prstGeom prst="rect">
                  <a:avLst/>
                </a:prstGeom>
                <a:noFill/>
              </p:spPr>
              <p:txBody>
                <a:bodyPr wrap="square" rtlCol="0">
                  <a:spAutoFit/>
                </a:bodyPr>
                <a:lstStyle/>
                <a:p>
                  <a:pPr algn="ctr"/>
                  <a:r>
                    <a:rPr kumimoji="1" lang="en-GB" altLang="zh-CN" sz="1600">
                      <a:latin typeface="Times New Roman" panose="02020603050405020304" pitchFamily="18" charset="0"/>
                      <a:cs typeface="Times New Roman" panose="02020603050405020304" pitchFamily="18" charset="0"/>
                    </a:rPr>
                    <a:t>Laser printing. </a:t>
                  </a:r>
                  <a:r>
                    <a:rPr kumimoji="1" lang="en-GB" altLang="zh-CN" sz="1200">
                      <a:latin typeface="Times New Roman" panose="02020603050405020304" pitchFamily="18" charset="0"/>
                      <a:cs typeface="Times New Roman" panose="02020603050405020304" pitchFamily="18" charset="0"/>
                      <a:hlinkClick r:id="rId11"/>
                    </a:rPr>
                    <a:t>source</a:t>
                  </a:r>
                  <a:endParaRPr kumimoji="1" lang="en-GB" altLang="zh-CN" sz="1200">
                    <a:latin typeface="Times New Roman" panose="02020603050405020304" pitchFamily="18" charset="0"/>
                    <a:cs typeface="Times New Roman" panose="02020603050405020304" pitchFamily="18" charset="0"/>
                  </a:endParaRPr>
                </a:p>
              </p:txBody>
            </p:sp>
          </p:grpSp>
          <p:grpSp>
            <p:nvGrpSpPr>
              <p:cNvPr id="31" name="组合 30">
                <a:extLst>
                  <a:ext uri="{FF2B5EF4-FFF2-40B4-BE49-F238E27FC236}">
                    <a16:creationId xmlns:a16="http://schemas.microsoft.com/office/drawing/2014/main" id="{F7B96A6F-D1D8-A102-DE36-714C9F34B8AB}"/>
                  </a:ext>
                </a:extLst>
              </p:cNvPr>
              <p:cNvGrpSpPr/>
              <p:nvPr/>
            </p:nvGrpSpPr>
            <p:grpSpPr>
              <a:xfrm>
                <a:off x="8168772" y="791007"/>
                <a:ext cx="3927133" cy="2514727"/>
                <a:chOff x="8168772" y="805030"/>
                <a:chExt cx="3927133" cy="2514727"/>
              </a:xfrm>
            </p:grpSpPr>
            <p:pic>
              <p:nvPicPr>
                <p:cNvPr id="29" name="图片 28" descr="图片包含 图标&#10;&#10;描述已自动生成">
                  <a:extLst>
                    <a:ext uri="{FF2B5EF4-FFF2-40B4-BE49-F238E27FC236}">
                      <a16:creationId xmlns:a16="http://schemas.microsoft.com/office/drawing/2014/main" id="{6392E67C-9B4C-BD89-311A-5D52BA92BD2C}"/>
                    </a:ext>
                  </a:extLst>
                </p:cNvPr>
                <p:cNvPicPr>
                  <a:picLocks noChangeAspect="1"/>
                </p:cNvPicPr>
                <p:nvPr/>
              </p:nvPicPr>
              <p:blipFill>
                <a:blip r:embed="rId12"/>
                <a:stretch>
                  <a:fillRect/>
                </a:stretch>
              </p:blipFill>
              <p:spPr>
                <a:xfrm>
                  <a:off x="8168772" y="805030"/>
                  <a:ext cx="3927133" cy="2147651"/>
                </a:xfrm>
                <a:prstGeom prst="rect">
                  <a:avLst/>
                </a:prstGeom>
              </p:spPr>
            </p:pic>
            <p:sp>
              <p:nvSpPr>
                <p:cNvPr id="30" name="文本框 29">
                  <a:extLst>
                    <a:ext uri="{FF2B5EF4-FFF2-40B4-BE49-F238E27FC236}">
                      <a16:creationId xmlns:a16="http://schemas.microsoft.com/office/drawing/2014/main" id="{964C39EE-ACFD-C28E-ED9E-46A2F64BB9F1}"/>
                    </a:ext>
                  </a:extLst>
                </p:cNvPr>
                <p:cNvSpPr txBox="1"/>
                <p:nvPr/>
              </p:nvSpPr>
              <p:spPr>
                <a:xfrm>
                  <a:off x="9208577" y="2981203"/>
                  <a:ext cx="2406989" cy="338554"/>
                </a:xfrm>
                <a:prstGeom prst="rect">
                  <a:avLst/>
                </a:prstGeom>
                <a:noFill/>
              </p:spPr>
              <p:txBody>
                <a:bodyPr wrap="square" rtlCol="0">
                  <a:spAutoFit/>
                </a:bodyPr>
                <a:lstStyle/>
                <a:p>
                  <a:pPr algn="ctr"/>
                  <a:r>
                    <a:rPr kumimoji="1" lang="en-GB" altLang="zh-CN" sz="1600">
                      <a:latin typeface="Times New Roman" panose="02020603050405020304" pitchFamily="18" charset="0"/>
                      <a:cs typeface="Times New Roman" panose="02020603050405020304" pitchFamily="18" charset="0"/>
                    </a:rPr>
                    <a:t>Stress concentration. </a:t>
                  </a:r>
                  <a:r>
                    <a:rPr kumimoji="1" lang="en-GB" altLang="zh-CN" sz="1200">
                      <a:latin typeface="Times New Roman" panose="02020603050405020304" pitchFamily="18" charset="0"/>
                      <a:cs typeface="Times New Roman" panose="02020603050405020304" pitchFamily="18" charset="0"/>
                      <a:hlinkClick r:id="rId13"/>
                    </a:rPr>
                    <a:t>source</a:t>
                  </a:r>
                  <a:endParaRPr kumimoji="1" lang="en-GB" altLang="zh-CN" sz="1200">
                    <a:latin typeface="Times New Roman" panose="02020603050405020304" pitchFamily="18" charset="0"/>
                    <a:cs typeface="Times New Roman" panose="02020603050405020304" pitchFamily="18" charset="0"/>
                  </a:endParaRPr>
                </a:p>
              </p:txBody>
            </p:sp>
          </p:gr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A6D32D4-1168-C558-7CE5-A8CD5E01799C}"/>
                    </a:ext>
                  </a:extLst>
                </p:cNvPr>
                <p:cNvSpPr txBox="1"/>
                <p:nvPr/>
              </p:nvSpPr>
              <p:spPr>
                <a:xfrm>
                  <a:off x="153557" y="4619750"/>
                  <a:ext cx="11586120" cy="1595117"/>
                </a:xfrm>
                <a:prstGeom prst="rect">
                  <a:avLst/>
                </a:prstGeom>
                <a:noFill/>
              </p:spPr>
              <p:txBody>
                <a:bodyPr wrap="square" rtlCol="0">
                  <a:spAutoFit/>
                </a:bodyPr>
                <a:lstStyle/>
                <a:p>
                  <a:pPr marL="285750" indent="-285750">
                    <a:lnSpc>
                      <a:spcPct val="125000"/>
                    </a:lnSpc>
                    <a:buClr>
                      <a:srgbClr val="0765B6"/>
                    </a:buClr>
                    <a:buFont typeface="Wingdings" pitchFamily="2" charset="2"/>
                    <a:buChar char="l"/>
                  </a:pPr>
                  <a:r>
                    <a:rPr kumimoji="1" lang="en-GB" altLang="zh-CN" sz="2000" dirty="0">
                      <a:solidFill>
                        <a:srgbClr val="FF0000"/>
                      </a:solidFill>
                      <a:latin typeface="Times New Roman" panose="02020603050405020304" pitchFamily="18" charset="0"/>
                      <a:cs typeface="Times New Roman" panose="02020603050405020304" pitchFamily="18" charset="0"/>
                    </a:rPr>
                    <a:t>Localized and anisotropic features extensively exist </a:t>
                  </a:r>
                  <a:r>
                    <a:rPr kumimoji="1" lang="en-GB" altLang="zh-CN" sz="2000" dirty="0">
                      <a:latin typeface="Times New Roman" panose="02020603050405020304" pitchFamily="18" charset="0"/>
                      <a:cs typeface="Times New Roman" panose="02020603050405020304" pitchFamily="18" charset="0"/>
                    </a:rPr>
                    <a:t>in various physical phenomena;</a:t>
                  </a:r>
                </a:p>
                <a:p>
                  <a:pPr marL="285750" indent="-28575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For such problems, </a:t>
                  </a:r>
                  <a:r>
                    <a:rPr kumimoji="1" lang="en-GB" altLang="zh-CN" sz="2000" dirty="0">
                      <a:solidFill>
                        <a:srgbClr val="FF0000"/>
                      </a:solidFill>
                      <a:latin typeface="Times New Roman" panose="02020603050405020304" pitchFamily="18" charset="0"/>
                      <a:cs typeface="Times New Roman" panose="02020603050405020304" pitchFamily="18" charset="0"/>
                    </a:rPr>
                    <a:t>isotropic parameterizations are computationally uneconomical</a:t>
                  </a:r>
                  <a:r>
                    <a:rPr kumimoji="1" lang="en-GB" altLang="zh-CN" sz="2000" dirty="0">
                      <a:latin typeface="Times New Roman" panose="02020603050405020304" pitchFamily="18" charset="0"/>
                      <a:cs typeface="Times New Roman" panose="02020603050405020304" pitchFamily="18" charset="0"/>
                    </a:rPr>
                    <a:t>;</a:t>
                  </a:r>
                </a:p>
                <a:p>
                  <a:pPr marL="285750" indent="-285750">
                    <a:lnSpc>
                      <a:spcPct val="125000"/>
                    </a:lnSpc>
                    <a:buClr>
                      <a:srgbClr val="0765B6"/>
                    </a:buClr>
                    <a:buFont typeface="Wingdings" pitchFamily="2" charset="2"/>
                    <a:buChar char="l"/>
                  </a:pPr>
                  <a:r>
                    <a:rPr kumimoji="1" lang="en-GB" altLang="zh-CN" sz="2000" dirty="0">
                      <a:solidFill>
                        <a:srgbClr val="FF0000"/>
                      </a:solidFill>
                      <a:latin typeface="Times New Roman" panose="02020603050405020304" pitchFamily="18" charset="0"/>
                      <a:cs typeface="Times New Roman" panose="02020603050405020304" pitchFamily="18" charset="0"/>
                    </a:rPr>
                    <a:t>Anisotropic parameterizations (</a:t>
                  </a:r>
                  <a14:m>
                    <m:oMath xmlns:m="http://schemas.openxmlformats.org/officeDocument/2006/math">
                      <m:r>
                        <a:rPr kumimoji="1" lang="en-GB" altLang="zh-CN" sz="2000" b="0" i="1" smtClean="0">
                          <a:solidFill>
                            <a:srgbClr val="FF0000"/>
                          </a:solidFill>
                          <a:latin typeface="Cambria Math" panose="02040503050406030204" pitchFamily="18" charset="0"/>
                          <a:cs typeface="Times New Roman" panose="02020603050405020304" pitchFamily="18" charset="0"/>
                        </a:rPr>
                        <m:t>𝑟</m:t>
                      </m:r>
                    </m:oMath>
                  </a14:m>
                  <a:r>
                    <a:rPr kumimoji="1" lang="en-GB" altLang="zh-CN" sz="2000" dirty="0">
                      <a:solidFill>
                        <a:srgbClr val="FF0000"/>
                      </a:solidFill>
                      <a:latin typeface="Times New Roman" panose="02020603050405020304" pitchFamily="18" charset="0"/>
                      <a:cs typeface="Times New Roman" panose="02020603050405020304" pitchFamily="18" charset="0"/>
                    </a:rPr>
                    <a:t>-adaptivity): </a:t>
                  </a:r>
                  <a:r>
                    <a:rPr kumimoji="1" lang="en-GB" altLang="zh-CN" sz="2000" dirty="0">
                      <a:latin typeface="Times New Roman" panose="02020603050405020304" pitchFamily="18" charset="0"/>
                      <a:cs typeface="Times New Roman" panose="02020603050405020304" pitchFamily="18" charset="0"/>
                    </a:rPr>
                    <a:t>increase per-degree-of-freedom accuracy while keeping the total degrees-of-freedom (DOFs) constant.</a:t>
                  </a:r>
                </a:p>
              </p:txBody>
            </p:sp>
          </mc:Choice>
          <mc:Fallback xmlns="">
            <p:sp>
              <p:nvSpPr>
                <p:cNvPr id="33" name="文本框 32">
                  <a:extLst>
                    <a:ext uri="{FF2B5EF4-FFF2-40B4-BE49-F238E27FC236}">
                      <a16:creationId xmlns:a16="http://schemas.microsoft.com/office/drawing/2014/main" id="{4A6D32D4-1168-C558-7CE5-A8CD5E01799C}"/>
                    </a:ext>
                  </a:extLst>
                </p:cNvPr>
                <p:cNvSpPr txBox="1">
                  <a:spLocks noRot="1" noChangeAspect="1" noMove="1" noResize="1" noEditPoints="1" noAdjustHandles="1" noChangeArrowheads="1" noChangeShapeType="1" noTextEdit="1"/>
                </p:cNvSpPr>
                <p:nvPr/>
              </p:nvSpPr>
              <p:spPr>
                <a:xfrm>
                  <a:off x="153557" y="4619750"/>
                  <a:ext cx="11586120" cy="1595117"/>
                </a:xfrm>
                <a:prstGeom prst="rect">
                  <a:avLst/>
                </a:prstGeom>
                <a:blipFill>
                  <a:blip r:embed="rId14"/>
                  <a:stretch>
                    <a:fillRect l="-438" b="-7143"/>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D7721D86-C2DD-8445-7654-0BCC5EACFCC6}"/>
              </a:ext>
            </a:extLst>
          </p:cNvPr>
          <p:cNvGrpSpPr/>
          <p:nvPr/>
        </p:nvGrpSpPr>
        <p:grpSpPr>
          <a:xfrm>
            <a:off x="-18686" y="534950"/>
            <a:ext cx="12210685" cy="517835"/>
            <a:chOff x="-18686" y="534950"/>
            <a:chExt cx="12210685" cy="517835"/>
          </a:xfrm>
        </p:grpSpPr>
        <p:pic>
          <p:nvPicPr>
            <p:cNvPr id="35" name="图片 34">
              <a:extLst>
                <a:ext uri="{FF2B5EF4-FFF2-40B4-BE49-F238E27FC236}">
                  <a16:creationId xmlns:a16="http://schemas.microsoft.com/office/drawing/2014/main" id="{16559FD5-D989-7E55-EDE0-191B82156E9B}"/>
                </a:ext>
              </a:extLst>
            </p:cNvPr>
            <p:cNvPicPr>
              <a:picLocks noChangeAspect="1"/>
            </p:cNvPicPr>
            <p:nvPr/>
          </p:nvPicPr>
          <p:blipFill>
            <a:blip r:embed="rId15"/>
            <a:stretch>
              <a:fillRect/>
            </a:stretch>
          </p:blipFill>
          <p:spPr>
            <a:xfrm>
              <a:off x="-18686" y="534950"/>
              <a:ext cx="12210685" cy="517835"/>
            </a:xfrm>
            <a:prstGeom prst="rect">
              <a:avLst/>
            </a:prstGeom>
          </p:spPr>
        </p:pic>
        <p:sp>
          <p:nvSpPr>
            <p:cNvPr id="36" name="文本框 35">
              <a:extLst>
                <a:ext uri="{FF2B5EF4-FFF2-40B4-BE49-F238E27FC236}">
                  <a16:creationId xmlns:a16="http://schemas.microsoft.com/office/drawing/2014/main" id="{51196ECF-D7D7-9B9A-1209-4D0DB284DC03}"/>
                </a:ext>
              </a:extLst>
            </p:cNvPr>
            <p:cNvSpPr txBox="1"/>
            <p:nvPr/>
          </p:nvSpPr>
          <p:spPr>
            <a:xfrm>
              <a:off x="353839" y="576913"/>
              <a:ext cx="4791494"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Anisotropic phenomena in physics</a:t>
              </a:r>
            </a:p>
          </p:txBody>
        </p:sp>
      </p:grpSp>
    </p:spTree>
    <p:extLst>
      <p:ext uri="{BB962C8B-B14F-4D97-AF65-F5344CB8AC3E}">
        <p14:creationId xmlns:p14="http://schemas.microsoft.com/office/powerpoint/2010/main" val="57258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6/3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t="-3571" b="-17857"/>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F5E8F382-E2C6-4404-E7A6-7FAB0245B059}"/>
              </a:ext>
            </a:extLst>
          </p:cNvPr>
          <p:cNvGrpSpPr/>
          <p:nvPr/>
        </p:nvGrpSpPr>
        <p:grpSpPr>
          <a:xfrm>
            <a:off x="-18686" y="534950"/>
            <a:ext cx="12210685" cy="517835"/>
            <a:chOff x="-18686" y="534950"/>
            <a:chExt cx="12210685" cy="517835"/>
          </a:xfrm>
        </p:grpSpPr>
        <p:pic>
          <p:nvPicPr>
            <p:cNvPr id="19" name="图片 18">
              <a:extLst>
                <a:ext uri="{FF2B5EF4-FFF2-40B4-BE49-F238E27FC236}">
                  <a16:creationId xmlns:a16="http://schemas.microsoft.com/office/drawing/2014/main" id="{3DEE4181-8169-A9D7-8576-C78E96073B10}"/>
                </a:ext>
              </a:extLst>
            </p:cNvPr>
            <p:cNvPicPr>
              <a:picLocks noChangeAspect="1"/>
            </p:cNvPicPr>
            <p:nvPr/>
          </p:nvPicPr>
          <p:blipFill>
            <a:blip r:embed="rId8"/>
            <a:stretch>
              <a:fillRect/>
            </a:stretch>
          </p:blipFill>
          <p:spPr>
            <a:xfrm>
              <a:off x="-18686" y="534950"/>
              <a:ext cx="12210685" cy="517835"/>
            </a:xfrm>
            <a:prstGeom prst="rect">
              <a:avLst/>
            </a:prstGeom>
          </p:spPr>
        </p:pic>
        <p:sp>
          <p:nvSpPr>
            <p:cNvPr id="26" name="文本框 25">
              <a:extLst>
                <a:ext uri="{FF2B5EF4-FFF2-40B4-BE49-F238E27FC236}">
                  <a16:creationId xmlns:a16="http://schemas.microsoft.com/office/drawing/2014/main" id="{32E5DAC8-C4E0-9DFE-E40D-27581CC7AE02}"/>
                </a:ext>
              </a:extLst>
            </p:cNvPr>
            <p:cNvSpPr txBox="1"/>
            <p:nvPr/>
          </p:nvSpPr>
          <p:spPr>
            <a:xfrm>
              <a:off x="353839" y="576913"/>
              <a:ext cx="2189858"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Our basic idea</a:t>
              </a:r>
            </a:p>
          </p:txBody>
        </p:sp>
      </p:grpSp>
      <p:grpSp>
        <p:nvGrpSpPr>
          <p:cNvPr id="2" name="组合 1">
            <a:extLst>
              <a:ext uri="{FF2B5EF4-FFF2-40B4-BE49-F238E27FC236}">
                <a16:creationId xmlns:a16="http://schemas.microsoft.com/office/drawing/2014/main" id="{0E3DACF2-BDF5-9FE0-5F89-AE109598A4F2}"/>
              </a:ext>
            </a:extLst>
          </p:cNvPr>
          <p:cNvGrpSpPr/>
          <p:nvPr/>
        </p:nvGrpSpPr>
        <p:grpSpPr>
          <a:xfrm>
            <a:off x="279738" y="1105328"/>
            <a:ext cx="5769969" cy="5273572"/>
            <a:chOff x="279738" y="1105328"/>
            <a:chExt cx="5769969" cy="5273572"/>
          </a:xfrm>
        </p:grpSpPr>
        <p:pic>
          <p:nvPicPr>
            <p:cNvPr id="3" name="图片 2">
              <a:extLst>
                <a:ext uri="{FF2B5EF4-FFF2-40B4-BE49-F238E27FC236}">
                  <a16:creationId xmlns:a16="http://schemas.microsoft.com/office/drawing/2014/main" id="{8ABC6549-5AA1-8AF1-5CB8-6EC6EE7A1D3C}"/>
                </a:ext>
              </a:extLst>
            </p:cNvPr>
            <p:cNvPicPr>
              <a:picLocks noChangeAspect="1"/>
            </p:cNvPicPr>
            <p:nvPr/>
          </p:nvPicPr>
          <p:blipFill>
            <a:blip r:embed="rId9"/>
            <a:stretch>
              <a:fillRect/>
            </a:stretch>
          </p:blipFill>
          <p:spPr>
            <a:xfrm>
              <a:off x="514815" y="1105328"/>
              <a:ext cx="2028882" cy="2520000"/>
            </a:xfrm>
            <a:prstGeom prst="rect">
              <a:avLst/>
            </a:prstGeom>
          </p:spPr>
        </p:pic>
        <p:pic>
          <p:nvPicPr>
            <p:cNvPr id="15" name="图片 14">
              <a:extLst>
                <a:ext uri="{FF2B5EF4-FFF2-40B4-BE49-F238E27FC236}">
                  <a16:creationId xmlns:a16="http://schemas.microsoft.com/office/drawing/2014/main" id="{A4C288F2-4A13-0DEF-6331-125BDE082BD9}"/>
                </a:ext>
              </a:extLst>
            </p:cNvPr>
            <p:cNvPicPr>
              <a:picLocks noChangeAspect="1"/>
            </p:cNvPicPr>
            <p:nvPr/>
          </p:nvPicPr>
          <p:blipFill>
            <a:blip r:embed="rId10"/>
            <a:stretch>
              <a:fillRect/>
            </a:stretch>
          </p:blipFill>
          <p:spPr>
            <a:xfrm>
              <a:off x="3590692" y="1105328"/>
              <a:ext cx="2019231" cy="2520000"/>
            </a:xfrm>
            <a:prstGeom prst="rect">
              <a:avLst/>
            </a:prstGeom>
          </p:spPr>
        </p:pic>
        <p:pic>
          <p:nvPicPr>
            <p:cNvPr id="17" name="图片 16">
              <a:extLst>
                <a:ext uri="{FF2B5EF4-FFF2-40B4-BE49-F238E27FC236}">
                  <a16:creationId xmlns:a16="http://schemas.microsoft.com/office/drawing/2014/main" id="{F83E0342-C3C4-57FA-F01E-9CB3E04BFCC7}"/>
                </a:ext>
              </a:extLst>
            </p:cNvPr>
            <p:cNvPicPr>
              <a:picLocks noChangeAspect="1"/>
            </p:cNvPicPr>
            <p:nvPr/>
          </p:nvPicPr>
          <p:blipFill>
            <a:blip r:embed="rId11"/>
            <a:stretch>
              <a:fillRect/>
            </a:stretch>
          </p:blipFill>
          <p:spPr>
            <a:xfrm>
              <a:off x="279738" y="3878624"/>
              <a:ext cx="2750769" cy="2160000"/>
            </a:xfrm>
            <a:prstGeom prst="rect">
              <a:avLst/>
            </a:prstGeom>
          </p:spPr>
        </p:pic>
        <p:pic>
          <p:nvPicPr>
            <p:cNvPr id="28" name="图片 27">
              <a:extLst>
                <a:ext uri="{FF2B5EF4-FFF2-40B4-BE49-F238E27FC236}">
                  <a16:creationId xmlns:a16="http://schemas.microsoft.com/office/drawing/2014/main" id="{62EEC78B-B284-A337-241E-13B72C88354B}"/>
                </a:ext>
              </a:extLst>
            </p:cNvPr>
            <p:cNvPicPr>
              <a:picLocks noChangeAspect="1"/>
            </p:cNvPicPr>
            <p:nvPr/>
          </p:nvPicPr>
          <p:blipFill>
            <a:blip r:embed="rId12"/>
            <a:stretch>
              <a:fillRect/>
            </a:stretch>
          </p:blipFill>
          <p:spPr>
            <a:xfrm>
              <a:off x="3291077" y="3878624"/>
              <a:ext cx="2758629" cy="2160000"/>
            </a:xfrm>
            <a:prstGeom prst="rect">
              <a:avLst/>
            </a:prstGeom>
          </p:spPr>
        </p:pic>
        <p:sp>
          <p:nvSpPr>
            <p:cNvPr id="29" name="文本框 28">
              <a:extLst>
                <a:ext uri="{FF2B5EF4-FFF2-40B4-BE49-F238E27FC236}">
                  <a16:creationId xmlns:a16="http://schemas.microsoft.com/office/drawing/2014/main" id="{3EBCADD7-B238-15DE-969A-B1B6B6F72B9C}"/>
                </a:ext>
              </a:extLst>
            </p:cNvPr>
            <p:cNvSpPr txBox="1"/>
            <p:nvPr/>
          </p:nvSpPr>
          <p:spPr>
            <a:xfrm>
              <a:off x="602166" y="3523785"/>
              <a:ext cx="1550019" cy="369332"/>
            </a:xfrm>
            <a:prstGeom prst="rect">
              <a:avLst/>
            </a:prstGeom>
            <a:noFill/>
          </p:spPr>
          <p:txBody>
            <a:bodyPr wrap="square" rtlCol="0">
              <a:spAutoFit/>
            </a:bodyPr>
            <a:lstStyle/>
            <a:p>
              <a:pPr algn="ctr"/>
              <a:r>
                <a:rPr kumimoji="1" lang="en-GB" altLang="zh-CN">
                  <a:latin typeface="Times New Roman" panose="02020603050405020304" pitchFamily="18" charset="0"/>
                  <a:cs typeface="Times New Roman" panose="02020603050405020304" pitchFamily="18" charset="0"/>
                </a:rPr>
                <a:t>Exact solution</a:t>
              </a:r>
            </a:p>
          </p:txBody>
        </p:sp>
        <p:sp>
          <p:nvSpPr>
            <p:cNvPr id="30" name="文本框 29">
              <a:extLst>
                <a:ext uri="{FF2B5EF4-FFF2-40B4-BE49-F238E27FC236}">
                  <a16:creationId xmlns:a16="http://schemas.microsoft.com/office/drawing/2014/main" id="{B704306C-96B1-0CA5-4F75-C75C2EAD2247}"/>
                </a:ext>
              </a:extLst>
            </p:cNvPr>
            <p:cNvSpPr txBox="1"/>
            <p:nvPr/>
          </p:nvSpPr>
          <p:spPr>
            <a:xfrm>
              <a:off x="3659231" y="3523785"/>
              <a:ext cx="1550019" cy="369332"/>
            </a:xfrm>
            <a:prstGeom prst="rect">
              <a:avLst/>
            </a:prstGeom>
            <a:noFill/>
          </p:spPr>
          <p:txBody>
            <a:bodyPr wrap="square" rtlCol="0">
              <a:spAutoFit/>
            </a:bodyPr>
            <a:lstStyle/>
            <a:p>
              <a:pPr algn="ctr"/>
              <a:r>
                <a:rPr kumimoji="1" lang="en-GB" altLang="zh-CN">
                  <a:latin typeface="Times New Roman" panose="02020603050405020304" pitchFamily="18" charset="0"/>
                  <a:cs typeface="Times New Roman" panose="02020603050405020304" pitchFamily="18" charset="0"/>
                </a:rPr>
                <a:t>IGA solution</a:t>
              </a:r>
            </a:p>
          </p:txBody>
        </p:sp>
        <p:sp>
          <p:nvSpPr>
            <p:cNvPr id="31" name="文本框 30">
              <a:extLst>
                <a:ext uri="{FF2B5EF4-FFF2-40B4-BE49-F238E27FC236}">
                  <a16:creationId xmlns:a16="http://schemas.microsoft.com/office/drawing/2014/main" id="{10579C8A-A349-23C6-59A6-94A268BD4940}"/>
                </a:ext>
              </a:extLst>
            </p:cNvPr>
            <p:cNvSpPr txBox="1"/>
            <p:nvPr/>
          </p:nvSpPr>
          <p:spPr>
            <a:xfrm>
              <a:off x="602166" y="5992603"/>
              <a:ext cx="1550019" cy="369332"/>
            </a:xfrm>
            <a:prstGeom prst="rect">
              <a:avLst/>
            </a:prstGeom>
            <a:noFill/>
          </p:spPr>
          <p:txBody>
            <a:bodyPr wrap="square" rtlCol="0">
              <a:spAutoFit/>
            </a:bodyPr>
            <a:lstStyle/>
            <a:p>
              <a:pPr algn="ctr"/>
              <a:r>
                <a:rPr kumimoji="1" lang="en-GB" altLang="zh-CN">
                  <a:latin typeface="Times New Roman" panose="02020603050405020304" pitchFamily="18" charset="0"/>
                  <a:cs typeface="Times New Roman" panose="02020603050405020304" pitchFamily="18" charset="0"/>
                </a:rPr>
                <a:t>Absolute error</a:t>
              </a:r>
            </a:p>
          </p:txBody>
        </p:sp>
        <p:sp>
          <p:nvSpPr>
            <p:cNvPr id="32" name="文本框 31">
              <a:extLst>
                <a:ext uri="{FF2B5EF4-FFF2-40B4-BE49-F238E27FC236}">
                  <a16:creationId xmlns:a16="http://schemas.microsoft.com/office/drawing/2014/main" id="{E7B71467-B51C-7237-318B-E2283783E6FC}"/>
                </a:ext>
              </a:extLst>
            </p:cNvPr>
            <p:cNvSpPr txBox="1"/>
            <p:nvPr/>
          </p:nvSpPr>
          <p:spPr>
            <a:xfrm>
              <a:off x="3140313" y="6009568"/>
              <a:ext cx="2909394" cy="369332"/>
            </a:xfrm>
            <a:prstGeom prst="rect">
              <a:avLst/>
            </a:prstGeom>
            <a:noFill/>
          </p:spPr>
          <p:txBody>
            <a:bodyPr wrap="square" rtlCol="0">
              <a:spAutoFit/>
            </a:bodyPr>
            <a:lstStyle/>
            <a:p>
              <a:pPr algn="ctr"/>
              <a:r>
                <a:rPr kumimoji="1" lang="en-GB" altLang="zh-CN">
                  <a:latin typeface="Times New Roman" panose="02020603050405020304" pitchFamily="18" charset="0"/>
                  <a:cs typeface="Times New Roman" panose="02020603050405020304" pitchFamily="18" charset="0"/>
                </a:rPr>
                <a:t>Absolute principal curvature</a:t>
              </a:r>
            </a:p>
          </p:txBody>
        </p:sp>
      </p:grpSp>
      <p:sp>
        <p:nvSpPr>
          <p:cNvPr id="33" name="文本框 32">
            <a:extLst>
              <a:ext uri="{FF2B5EF4-FFF2-40B4-BE49-F238E27FC236}">
                <a16:creationId xmlns:a16="http://schemas.microsoft.com/office/drawing/2014/main" id="{CC2FE4DE-DC44-5296-2ECF-3E2F4379F1FA}"/>
              </a:ext>
            </a:extLst>
          </p:cNvPr>
          <p:cNvSpPr txBox="1"/>
          <p:nvPr/>
        </p:nvSpPr>
        <p:spPr>
          <a:xfrm>
            <a:off x="6442212" y="1567105"/>
            <a:ext cx="5403576" cy="4288162"/>
          </a:xfrm>
          <a:prstGeom prst="rect">
            <a:avLst/>
          </a:prstGeom>
          <a:noFill/>
        </p:spPr>
        <p:txBody>
          <a:bodyPr wrap="square" rtlCol="0">
            <a:spAutoFit/>
          </a:bodyPr>
          <a:lstStyle/>
          <a:p>
            <a:pPr marL="285750" indent="-285750">
              <a:lnSpc>
                <a:spcPct val="125000"/>
              </a:lnSpc>
              <a:buClr>
                <a:srgbClr val="0765B6"/>
              </a:buClr>
              <a:buFont typeface="Wingdings" pitchFamily="2" charset="2"/>
              <a:buChar char="l"/>
            </a:pPr>
            <a:r>
              <a:rPr kumimoji="1" lang="en-GB" altLang="zh-CN" sz="2000" dirty="0">
                <a:solidFill>
                  <a:srgbClr val="FF0000"/>
                </a:solidFill>
                <a:latin typeface="Times New Roman" panose="02020603050405020304" pitchFamily="18" charset="0"/>
                <a:cs typeface="Times New Roman" panose="02020603050405020304" pitchFamily="18" charset="0"/>
              </a:rPr>
              <a:t>Absolute principal curvature:</a:t>
            </a:r>
            <a:r>
              <a:rPr kumimoji="1" lang="en-GB" altLang="zh-CN" sz="2000" dirty="0">
                <a:latin typeface="Times New Roman" panose="02020603050405020304" pitchFamily="18" charset="0"/>
                <a:cs typeface="Times New Roman" panose="02020603050405020304" pitchFamily="18" charset="0"/>
              </a:rPr>
              <a:t> to characterize the variations of the isogeometric solution;</a:t>
            </a:r>
          </a:p>
          <a:p>
            <a:pPr marL="285750" indent="-285750">
              <a:lnSpc>
                <a:spcPct val="125000"/>
              </a:lnSpc>
              <a:buClr>
                <a:srgbClr val="0765B6"/>
              </a:buClr>
              <a:buFont typeface="Wingdings" pitchFamily="2" charset="2"/>
              <a:buChar char="l"/>
            </a:pPr>
            <a:endParaRPr kumimoji="1" lang="en-GB" altLang="zh-CN" sz="2000" dirty="0">
              <a:latin typeface="Times New Roman" panose="02020603050405020304" pitchFamily="18" charset="0"/>
              <a:cs typeface="Times New Roman" panose="02020603050405020304" pitchFamily="18" charset="0"/>
            </a:endParaRPr>
          </a:p>
          <a:p>
            <a:pPr marL="285750" indent="-28575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A tight relationship between geometric quantity and isogeometric solution is established;</a:t>
            </a:r>
          </a:p>
          <a:p>
            <a:pPr marL="285750" indent="-285750">
              <a:lnSpc>
                <a:spcPct val="125000"/>
              </a:lnSpc>
              <a:buClr>
                <a:srgbClr val="0765B6"/>
              </a:buClr>
              <a:buFont typeface="Wingdings" pitchFamily="2" charset="2"/>
              <a:buChar char="l"/>
            </a:pPr>
            <a:endParaRPr kumimoji="1" lang="en-GB" altLang="zh-CN" sz="2000" dirty="0">
              <a:latin typeface="Times New Roman" panose="02020603050405020304" pitchFamily="18" charset="0"/>
              <a:cs typeface="Times New Roman" panose="02020603050405020304" pitchFamily="18" charset="0"/>
            </a:endParaRPr>
          </a:p>
          <a:p>
            <a:pPr marL="285750" indent="-28575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Absolute error and absolute principal curvature </a:t>
            </a:r>
            <a:r>
              <a:rPr kumimoji="1" lang="en-GB" altLang="zh-CN" sz="2000" dirty="0">
                <a:solidFill>
                  <a:srgbClr val="FF0000"/>
                </a:solidFill>
                <a:latin typeface="Times New Roman" panose="02020603050405020304" pitchFamily="18" charset="0"/>
                <a:cs typeface="Times New Roman" panose="02020603050405020304" pitchFamily="18" charset="0"/>
              </a:rPr>
              <a:t>show similar performance </a:t>
            </a:r>
            <a:r>
              <a:rPr kumimoji="1" lang="en-GB" altLang="zh-CN" sz="2000" dirty="0">
                <a:latin typeface="Times New Roman" panose="02020603050405020304" pitchFamily="18" charset="0"/>
                <a:cs typeface="Times New Roman" panose="02020603050405020304" pitchFamily="18" charset="0"/>
              </a:rPr>
              <a:t>(left figure);</a:t>
            </a:r>
          </a:p>
          <a:p>
            <a:pPr marL="285750" indent="-285750">
              <a:lnSpc>
                <a:spcPct val="125000"/>
              </a:lnSpc>
              <a:buClr>
                <a:srgbClr val="0765B6"/>
              </a:buClr>
              <a:buFont typeface="Wingdings" pitchFamily="2" charset="2"/>
              <a:buChar char="l"/>
            </a:pPr>
            <a:endParaRPr kumimoji="1" lang="en-GB" altLang="zh-CN" sz="2000" dirty="0">
              <a:latin typeface="Times New Roman" panose="02020603050405020304" pitchFamily="18" charset="0"/>
              <a:cs typeface="Times New Roman" panose="02020603050405020304" pitchFamily="18" charset="0"/>
            </a:endParaRPr>
          </a:p>
          <a:p>
            <a:pPr marL="285750" indent="-285750">
              <a:lnSpc>
                <a:spcPct val="125000"/>
              </a:lnSpc>
              <a:buClr>
                <a:srgbClr val="0765B6"/>
              </a:buClr>
              <a:buFont typeface="Wingdings" pitchFamily="2" charset="2"/>
              <a:buChar char="l"/>
            </a:pPr>
            <a:r>
              <a:rPr kumimoji="1" lang="en-GB" altLang="zh-CN" sz="2000" dirty="0">
                <a:latin typeface="Times New Roman" panose="02020603050405020304" pitchFamily="18" charset="0"/>
                <a:cs typeface="Times New Roman" panose="02020603050405020304" pitchFamily="18" charset="0"/>
              </a:rPr>
              <a:t>Absolute principal curvature is a good error estimator.</a:t>
            </a:r>
          </a:p>
        </p:txBody>
      </p:sp>
    </p:spTree>
    <p:extLst>
      <p:ext uri="{BB962C8B-B14F-4D97-AF65-F5344CB8AC3E}">
        <p14:creationId xmlns:p14="http://schemas.microsoft.com/office/powerpoint/2010/main" val="1665123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7/3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t="-3571" b="-17857"/>
                  </a:stretch>
                </a:blipFill>
              </p:spPr>
              <p:txBody>
                <a:bodyPr/>
                <a:lstStyle/>
                <a:p>
                  <a:r>
                    <a:rPr lang="zh-CN" altLang="en-US">
                      <a:noFill/>
                    </a:rPr>
                    <a:t> </a:t>
                  </a:r>
                </a:p>
              </p:txBody>
            </p:sp>
          </mc:Fallback>
        </mc:AlternateContent>
      </p:grpSp>
      <p:sp>
        <p:nvSpPr>
          <p:cNvPr id="2" name="矩形 1">
            <a:extLst>
              <a:ext uri="{FF2B5EF4-FFF2-40B4-BE49-F238E27FC236}">
                <a16:creationId xmlns:a16="http://schemas.microsoft.com/office/drawing/2014/main" id="{D1B80311-0034-C702-673F-735A623C2B38}"/>
              </a:ext>
            </a:extLst>
          </p:cNvPr>
          <p:cNvSpPr/>
          <p:nvPr/>
        </p:nvSpPr>
        <p:spPr>
          <a:xfrm>
            <a:off x="636169" y="1312924"/>
            <a:ext cx="10900974" cy="1829540"/>
          </a:xfrm>
          <a:prstGeom prst="rect">
            <a:avLst/>
          </a:prstGeom>
        </p:spPr>
        <p:txBody>
          <a:bodyPr wrap="square">
            <a:spAutoFit/>
          </a:bodyPr>
          <a:lstStyle/>
          <a:p>
            <a:pPr marL="285750" indent="-285750">
              <a:lnSpc>
                <a:spcPct val="125000"/>
              </a:lnSpc>
              <a:buClr>
                <a:srgbClr val="0765B6"/>
              </a:buClr>
              <a:buFont typeface="Wingdings" pitchFamily="2" charset="2"/>
              <a:buChar char="l"/>
            </a:pPr>
            <a:r>
              <a:rPr kumimoji="1" lang="en-GB" altLang="zh-CN" sz="2000" b="1" dirty="0">
                <a:solidFill>
                  <a:srgbClr val="FF0000"/>
                </a:solidFill>
                <a:latin typeface="Times New Roman" panose="02020603050405020304" pitchFamily="18" charset="0"/>
                <a:cs typeface="Times New Roman" panose="02020603050405020304" pitchFamily="18" charset="0"/>
              </a:rPr>
              <a:t>Anisotropic parameterizations are often solution-dependent:</a:t>
            </a:r>
          </a:p>
          <a:p>
            <a:pPr marL="742950" lvl="1" indent="-285750">
              <a:lnSpc>
                <a:spcPct val="125000"/>
              </a:lnSpc>
              <a:buClr>
                <a:srgbClr val="0765B6"/>
              </a:buClr>
              <a:buFont typeface="Wingdings" pitchFamily="2" charset="2"/>
              <a:buChar char="Ø"/>
            </a:pPr>
            <a:r>
              <a:rPr kumimoji="1" lang="en-GB" altLang="zh-CN" dirty="0">
                <a:latin typeface="Times New Roman" panose="02020603050405020304" pitchFamily="18" charset="0"/>
                <a:cs typeface="Times New Roman" panose="02020603050405020304" pitchFamily="18" charset="0"/>
              </a:rPr>
              <a:t>Need </a:t>
            </a:r>
            <a:r>
              <a:rPr kumimoji="1" lang="en-GB" altLang="zh-CN" b="1" dirty="0">
                <a:solidFill>
                  <a:srgbClr val="0432FF"/>
                </a:solidFill>
                <a:latin typeface="Times New Roman" panose="02020603050405020304" pitchFamily="18" charset="0"/>
                <a:cs typeface="Times New Roman" panose="02020603050405020304" pitchFamily="18" charset="0"/>
              </a:rPr>
              <a:t>good numerical solution accuracy </a:t>
            </a:r>
            <a:r>
              <a:rPr kumimoji="1" lang="en-GB" altLang="zh-CN" dirty="0">
                <a:latin typeface="Times New Roman" panose="02020603050405020304" pitchFamily="18" charset="0"/>
                <a:cs typeface="Times New Roman" panose="02020603050405020304" pitchFamily="18" charset="0"/>
              </a:rPr>
              <a:t>to drive parameterization;</a:t>
            </a:r>
          </a:p>
          <a:p>
            <a:pPr marL="742950" lvl="1" indent="-285750">
              <a:lnSpc>
                <a:spcPct val="125000"/>
              </a:lnSpc>
              <a:buClr>
                <a:srgbClr val="0765B6"/>
              </a:buClr>
              <a:buFont typeface="Wingdings" pitchFamily="2" charset="2"/>
              <a:buChar char="Ø"/>
            </a:pPr>
            <a:r>
              <a:rPr kumimoji="1" lang="en-GB" altLang="zh-CN" dirty="0">
                <a:latin typeface="Times New Roman" panose="02020603050405020304" pitchFamily="18" charset="0"/>
                <a:cs typeface="Times New Roman" panose="02020603050405020304" pitchFamily="18" charset="0"/>
              </a:rPr>
              <a:t>Adjust as few control points as possible </a:t>
            </a:r>
            <a:r>
              <a:rPr kumimoji="1" lang="en-GB" altLang="zh-CN" b="1" dirty="0">
                <a:solidFill>
                  <a:srgbClr val="0432FF"/>
                </a:solidFill>
                <a:latin typeface="Times New Roman" panose="02020603050405020304" pitchFamily="18" charset="0"/>
                <a:cs typeface="Times New Roman" panose="02020603050405020304" pitchFamily="18" charset="0"/>
              </a:rPr>
              <a:t>for high efficiency</a:t>
            </a:r>
            <a:r>
              <a:rPr kumimoji="1" lang="en-GB" altLang="zh-CN" dirty="0">
                <a:latin typeface="Times New Roman" panose="02020603050405020304" pitchFamily="18" charset="0"/>
                <a:cs typeface="Times New Roman" panose="02020603050405020304" pitchFamily="18" charset="0"/>
              </a:rPr>
              <a:t>; </a:t>
            </a:r>
          </a:p>
          <a:p>
            <a:pPr marL="742950" lvl="1" indent="-285750">
              <a:lnSpc>
                <a:spcPct val="125000"/>
              </a:lnSpc>
              <a:buClr>
                <a:srgbClr val="0765B6"/>
              </a:buClr>
              <a:buFont typeface="Wingdings" pitchFamily="2" charset="2"/>
              <a:buChar char="Ø"/>
            </a:pPr>
            <a:r>
              <a:rPr kumimoji="1" lang="en-GB" altLang="zh-CN" b="1" dirty="0">
                <a:solidFill>
                  <a:srgbClr val="FF0000"/>
                </a:solidFill>
                <a:latin typeface="Times New Roman" panose="02020603050405020304" pitchFamily="18" charset="0"/>
                <a:cs typeface="Times New Roman" panose="02020603050405020304" pitchFamily="18" charset="0"/>
              </a:rPr>
              <a:t>Bi-level strategy: </a:t>
            </a:r>
            <a:r>
              <a:rPr kumimoji="1" lang="en-GB" altLang="zh-CN" dirty="0">
                <a:latin typeface="Times New Roman" panose="02020603050405020304" pitchFamily="18" charset="0"/>
                <a:cs typeface="Times New Roman" panose="02020603050405020304" pitchFamily="18" charset="0"/>
              </a:rPr>
              <a:t>a coarse level (design model) to update the parameterization for efficiency’s sake and a fine level (analysis model) to perform the isogeometric simulation for accuracy’s sake.</a:t>
            </a:r>
          </a:p>
        </p:txBody>
      </p:sp>
      <p:grpSp>
        <p:nvGrpSpPr>
          <p:cNvPr id="19" name="组合 18">
            <a:extLst>
              <a:ext uri="{FF2B5EF4-FFF2-40B4-BE49-F238E27FC236}">
                <a16:creationId xmlns:a16="http://schemas.microsoft.com/office/drawing/2014/main" id="{326F1A23-FE51-C0DB-AA0A-D06762676EEC}"/>
              </a:ext>
            </a:extLst>
          </p:cNvPr>
          <p:cNvGrpSpPr/>
          <p:nvPr/>
        </p:nvGrpSpPr>
        <p:grpSpPr>
          <a:xfrm>
            <a:off x="-18686" y="534950"/>
            <a:ext cx="12210685" cy="517835"/>
            <a:chOff x="-18686" y="534950"/>
            <a:chExt cx="12210685" cy="517835"/>
          </a:xfrm>
        </p:grpSpPr>
        <p:pic>
          <p:nvPicPr>
            <p:cNvPr id="26" name="图片 25">
              <a:extLst>
                <a:ext uri="{FF2B5EF4-FFF2-40B4-BE49-F238E27FC236}">
                  <a16:creationId xmlns:a16="http://schemas.microsoft.com/office/drawing/2014/main" id="{71051BD7-01E3-48F5-E471-A8A50F5F51DD}"/>
                </a:ext>
              </a:extLst>
            </p:cNvPr>
            <p:cNvPicPr>
              <a:picLocks noChangeAspect="1"/>
            </p:cNvPicPr>
            <p:nvPr/>
          </p:nvPicPr>
          <p:blipFill>
            <a:blip r:embed="rId8"/>
            <a:stretch>
              <a:fillRect/>
            </a:stretch>
          </p:blipFill>
          <p:spPr>
            <a:xfrm>
              <a:off x="-18686" y="534950"/>
              <a:ext cx="12210685" cy="517835"/>
            </a:xfrm>
            <a:prstGeom prst="rect">
              <a:avLst/>
            </a:prstGeom>
          </p:spPr>
        </p:pic>
        <p:sp>
          <p:nvSpPr>
            <p:cNvPr id="27" name="文本框 26">
              <a:extLst>
                <a:ext uri="{FF2B5EF4-FFF2-40B4-BE49-F238E27FC236}">
                  <a16:creationId xmlns:a16="http://schemas.microsoft.com/office/drawing/2014/main" id="{EB7BCBB1-C5DD-6D18-BB61-045FC9A7C585}"/>
                </a:ext>
              </a:extLst>
            </p:cNvPr>
            <p:cNvSpPr txBox="1"/>
            <p:nvPr/>
          </p:nvSpPr>
          <p:spPr>
            <a:xfrm>
              <a:off x="353839" y="576913"/>
              <a:ext cx="3380117"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Our basic idea - cont'd</a:t>
              </a:r>
            </a:p>
          </p:txBody>
        </p:sp>
      </p:grpSp>
      <p:pic>
        <p:nvPicPr>
          <p:cNvPr id="28" name="图片 27">
            <a:extLst>
              <a:ext uri="{FF2B5EF4-FFF2-40B4-BE49-F238E27FC236}">
                <a16:creationId xmlns:a16="http://schemas.microsoft.com/office/drawing/2014/main" id="{AA6A92B5-37B7-EE0F-AB99-7FA4F13ECC36}"/>
              </a:ext>
            </a:extLst>
          </p:cNvPr>
          <p:cNvPicPr>
            <a:picLocks noChangeAspect="1"/>
          </p:cNvPicPr>
          <p:nvPr/>
        </p:nvPicPr>
        <p:blipFill>
          <a:blip r:embed="rId9"/>
          <a:stretch>
            <a:fillRect/>
          </a:stretch>
        </p:blipFill>
        <p:spPr>
          <a:xfrm>
            <a:off x="1316817" y="3364405"/>
            <a:ext cx="9558361" cy="2990966"/>
          </a:xfrm>
          <a:prstGeom prst="rect">
            <a:avLst/>
          </a:prstGeom>
        </p:spPr>
      </p:pic>
    </p:spTree>
    <p:extLst>
      <p:ext uri="{BB962C8B-B14F-4D97-AF65-F5344CB8AC3E}">
        <p14:creationId xmlns:p14="http://schemas.microsoft.com/office/powerpoint/2010/main" val="3718266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1EFCAD2-E35E-425E-9700-060B2866FE87}"/>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BAA491DA-74B0-82B7-9346-4CDEF5E9BBEB}"/>
                </a:ext>
              </a:extLst>
            </p:cNvPr>
            <p:cNvPicPr>
              <a:picLocks noChangeAspect="1"/>
            </p:cNvPicPr>
            <p:nvPr/>
          </p:nvPicPr>
          <p:blipFill>
            <a:blip r:embed="rId2"/>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57F1C4EF-84B4-97AB-ECF2-A3CC0DF46964}"/>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0B9E1C1D-B174-A657-64C7-39544A3E2FB8}"/>
                  </a:ext>
                </a:extLst>
              </p:cNvPr>
              <p:cNvPicPr>
                <a:picLocks noChangeAspect="1"/>
              </p:cNvPicPr>
              <p:nvPr/>
            </p:nvPicPr>
            <p:blipFill>
              <a:blip r:embed="rId3"/>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9B24F13A-E5B9-26F3-EC4D-5841067A00BD}"/>
                  </a:ext>
                </a:extLst>
              </p:cNvPr>
              <p:cNvPicPr>
                <a:picLocks noChangeAspect="1"/>
              </p:cNvPicPr>
              <p:nvPr/>
            </p:nvPicPr>
            <p:blipFill>
              <a:blip r:embed="rId4"/>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7BBCC6CB-BB9D-05B7-E2E7-C6652B3990DA}"/>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F145E0E2-8117-8059-9111-5C5547D5A3DE}"/>
                  </a:ext>
                </a:extLst>
              </p:cNvPr>
              <p:cNvSpPr/>
              <p:nvPr/>
            </p:nvSpPr>
            <p:spPr>
              <a:xfrm>
                <a:off x="3723151" y="77324"/>
                <a:ext cx="1422184"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Related work</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F29C32BD-0D74-1B06-C9A3-5B3F4EEF9024}"/>
                  </a:ext>
                </a:extLst>
              </p:cNvPr>
              <p:cNvSpPr/>
              <p:nvPr/>
            </p:nvSpPr>
            <p:spPr>
              <a:xfrm>
                <a:off x="5056347" y="71659"/>
                <a:ext cx="1428596"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Methodology</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89418CF8-7240-B55A-F758-E9C8326DDAED}"/>
                  </a:ext>
                </a:extLst>
              </p:cNvPr>
              <p:cNvSpPr/>
              <p:nvPr/>
            </p:nvSpPr>
            <p:spPr>
              <a:xfrm>
                <a:off x="6456570" y="77324"/>
                <a:ext cx="864339" cy="369332"/>
              </a:xfrm>
              <a:prstGeom prst="rect">
                <a:avLst/>
              </a:prstGeom>
            </p:spPr>
            <p:txBody>
              <a:bodyPr wrap="none">
                <a:spAutoFit/>
              </a:bodyPr>
              <a:lstStyle/>
              <a:p>
                <a:pPr algn="ctr"/>
                <a:r>
                  <a:rPr kumimoji="1" lang="en-GB" altLang="zh-CN" dirty="0">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255BF29F-9737-2842-161D-A564D317474F}"/>
                  </a:ext>
                </a:extLst>
              </p:cNvPr>
              <p:cNvSpPr/>
              <p:nvPr/>
            </p:nvSpPr>
            <p:spPr>
              <a:xfrm>
                <a:off x="7284966" y="88475"/>
                <a:ext cx="1326004" cy="369332"/>
              </a:xfrm>
              <a:prstGeom prst="rect">
                <a:avLst/>
              </a:prstGeom>
            </p:spPr>
            <p:txBody>
              <a:bodyPr wrap="none">
                <a:spAutoFit/>
              </a:bodyPr>
              <a:lstStyle/>
              <a:p>
                <a:pPr algn="ctr"/>
                <a:r>
                  <a:rPr kumimoji="1" lang="nl-NL"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14" name="组合 13">
            <a:extLst>
              <a:ext uri="{FF2B5EF4-FFF2-40B4-BE49-F238E27FC236}">
                <a16:creationId xmlns:a16="http://schemas.microsoft.com/office/drawing/2014/main" id="{621DEE48-A2FB-4B96-A48D-1305942112FF}"/>
              </a:ext>
            </a:extLst>
          </p:cNvPr>
          <p:cNvGrpSpPr/>
          <p:nvPr/>
        </p:nvGrpSpPr>
        <p:grpSpPr>
          <a:xfrm>
            <a:off x="-18685" y="6467061"/>
            <a:ext cx="12210685" cy="412441"/>
            <a:chOff x="-18685" y="6467061"/>
            <a:chExt cx="12210685" cy="412441"/>
          </a:xfrm>
        </p:grpSpPr>
        <p:pic>
          <p:nvPicPr>
            <p:cNvPr id="15" name="图片 14">
              <a:extLst>
                <a:ext uri="{FF2B5EF4-FFF2-40B4-BE49-F238E27FC236}">
                  <a16:creationId xmlns:a16="http://schemas.microsoft.com/office/drawing/2014/main" id="{C8F24D5D-5E3E-8ECC-B301-0AA069984957}"/>
                </a:ext>
              </a:extLst>
            </p:cNvPr>
            <p:cNvPicPr>
              <a:picLocks noChangeAspect="1"/>
            </p:cNvPicPr>
            <p:nvPr/>
          </p:nvPicPr>
          <p:blipFill>
            <a:blip r:embed="rId5"/>
            <a:stretch>
              <a:fillRect/>
            </a:stretch>
          </p:blipFill>
          <p:spPr>
            <a:xfrm>
              <a:off x="6096000" y="6467061"/>
              <a:ext cx="6096000" cy="412441"/>
            </a:xfrm>
            <a:prstGeom prst="rect">
              <a:avLst/>
            </a:prstGeom>
          </p:spPr>
        </p:pic>
        <p:pic>
          <p:nvPicPr>
            <p:cNvPr id="16" name="图片 15">
              <a:extLst>
                <a:ext uri="{FF2B5EF4-FFF2-40B4-BE49-F238E27FC236}">
                  <a16:creationId xmlns:a16="http://schemas.microsoft.com/office/drawing/2014/main" id="{89FBC6DF-FCEC-C55A-D3C3-BC07DE7BE043}"/>
                </a:ext>
              </a:extLst>
            </p:cNvPr>
            <p:cNvPicPr>
              <a:picLocks noChangeAspect="1"/>
            </p:cNvPicPr>
            <p:nvPr/>
          </p:nvPicPr>
          <p:blipFill>
            <a:blip r:embed="rId3"/>
            <a:stretch>
              <a:fillRect/>
            </a:stretch>
          </p:blipFill>
          <p:spPr>
            <a:xfrm>
              <a:off x="-18685" y="6467061"/>
              <a:ext cx="6114683" cy="412441"/>
            </a:xfrm>
            <a:prstGeom prst="rect">
              <a:avLst/>
            </a:prstGeom>
          </p:spPr>
        </p:pic>
        <p:sp>
          <p:nvSpPr>
            <p:cNvPr id="17" name="文本框 16">
              <a:extLst>
                <a:ext uri="{FF2B5EF4-FFF2-40B4-BE49-F238E27FC236}">
                  <a16:creationId xmlns:a16="http://schemas.microsoft.com/office/drawing/2014/main" id="{2BF883B2-0B14-C6DE-2161-E82A53C202D7}"/>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18" name="文本框 17">
              <a:extLst>
                <a:ext uri="{FF2B5EF4-FFF2-40B4-BE49-F238E27FC236}">
                  <a16:creationId xmlns:a16="http://schemas.microsoft.com/office/drawing/2014/main" id="{9AE48756-C01E-0905-21E6-5551BB5F1C63}"/>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ACFF0402-CEE4-B00B-FE8B-7566F068AA8F}"/>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8/3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19" name="文本框 18">
                  <a:extLst>
                    <a:ext uri="{FF2B5EF4-FFF2-40B4-BE49-F238E27FC236}">
                      <a16:creationId xmlns:a16="http://schemas.microsoft.com/office/drawing/2014/main" id="{ACFF0402-CEE4-B00B-FE8B-7566F068AA8F}"/>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6"/>
                  <a:stretch>
                    <a:fillRect t="-3571" b="-17857"/>
                  </a:stretch>
                </a:blipFill>
              </p:spPr>
              <p:txBody>
                <a:bodyPr/>
                <a:lstStyle/>
                <a:p>
                  <a:r>
                    <a:rPr lang="zh-CN" altLang="en-US">
                      <a:noFill/>
                    </a:rPr>
                    <a:t> </a:t>
                  </a:r>
                </a:p>
              </p:txBody>
            </p:sp>
          </mc:Fallback>
        </mc:AlternateContent>
      </p:grpSp>
      <p:sp>
        <p:nvSpPr>
          <p:cNvPr id="20" name="文本框 19">
            <a:extLst>
              <a:ext uri="{FF2B5EF4-FFF2-40B4-BE49-F238E27FC236}">
                <a16:creationId xmlns:a16="http://schemas.microsoft.com/office/drawing/2014/main" id="{CAEAEFEE-D842-0930-58B5-B1A960F0AFAA}"/>
              </a:ext>
            </a:extLst>
          </p:cNvPr>
          <p:cNvSpPr txBox="1"/>
          <p:nvPr/>
        </p:nvSpPr>
        <p:spPr>
          <a:xfrm>
            <a:off x="698196" y="1403406"/>
            <a:ext cx="10144898" cy="4269887"/>
          </a:xfrm>
          <a:prstGeom prst="rect">
            <a:avLst/>
          </a:prstGeom>
          <a:noFill/>
        </p:spPr>
        <p:txBody>
          <a:bodyPr wrap="square" rtlCol="0">
            <a:spAutoFit/>
          </a:bodyPr>
          <a:lstStyle/>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Introduction</a:t>
            </a:r>
          </a:p>
          <a:p>
            <a:pPr>
              <a:lnSpc>
                <a:spcPct val="200000"/>
              </a:lnSpc>
            </a:pPr>
            <a:r>
              <a:rPr lang="en-GB" sz="2800" dirty="0">
                <a:solidFill>
                  <a:schemeClr val="accent1">
                    <a:lumMod val="75000"/>
                  </a:schemeClr>
                </a:solidFill>
                <a:latin typeface="Times New Roman" panose="02020603050405020304" pitchFamily="18" charset="0"/>
                <a:cs typeface="Times New Roman" panose="02020603050405020304" pitchFamily="18" charset="0"/>
              </a:rPr>
              <a:t>Related work</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Methodology</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Experimental results and comparisons</a:t>
            </a:r>
          </a:p>
          <a:p>
            <a:pPr>
              <a:lnSpc>
                <a:spcPct val="200000"/>
              </a:lnSpc>
            </a:pPr>
            <a:r>
              <a:rPr lang="en-GB" sz="2800" dirty="0">
                <a:solidFill>
                  <a:schemeClr val="accent1">
                    <a:lumMod val="40000"/>
                    <a:lumOff val="60000"/>
                  </a:schemeClr>
                </a:solidFill>
                <a:latin typeface="Times New Roman" panose="02020603050405020304" pitchFamily="18" charset="0"/>
                <a:cs typeface="Times New Roman" panose="02020603050405020304" pitchFamily="18" charset="0"/>
              </a:rPr>
              <a:t>Conclusions and future work</a:t>
            </a:r>
          </a:p>
        </p:txBody>
      </p:sp>
      <p:grpSp>
        <p:nvGrpSpPr>
          <p:cNvPr id="21" name="组合 20">
            <a:extLst>
              <a:ext uri="{FF2B5EF4-FFF2-40B4-BE49-F238E27FC236}">
                <a16:creationId xmlns:a16="http://schemas.microsoft.com/office/drawing/2014/main" id="{B569DADB-FEF8-2ECD-3202-5353C1ABF8B4}"/>
              </a:ext>
            </a:extLst>
          </p:cNvPr>
          <p:cNvGrpSpPr/>
          <p:nvPr/>
        </p:nvGrpSpPr>
        <p:grpSpPr>
          <a:xfrm>
            <a:off x="-18686" y="534950"/>
            <a:ext cx="12210685" cy="517835"/>
            <a:chOff x="-18686" y="534950"/>
            <a:chExt cx="12210685" cy="517835"/>
          </a:xfrm>
        </p:grpSpPr>
        <p:pic>
          <p:nvPicPr>
            <p:cNvPr id="22" name="图片 21">
              <a:extLst>
                <a:ext uri="{FF2B5EF4-FFF2-40B4-BE49-F238E27FC236}">
                  <a16:creationId xmlns:a16="http://schemas.microsoft.com/office/drawing/2014/main" id="{EEFBE0BC-711D-EEB5-EBCD-0B54CF9D6D3D}"/>
                </a:ext>
              </a:extLst>
            </p:cNvPr>
            <p:cNvPicPr>
              <a:picLocks noChangeAspect="1"/>
            </p:cNvPicPr>
            <p:nvPr/>
          </p:nvPicPr>
          <p:blipFill>
            <a:blip r:embed="rId7"/>
            <a:stretch>
              <a:fillRect/>
            </a:stretch>
          </p:blipFill>
          <p:spPr>
            <a:xfrm>
              <a:off x="-18686" y="534950"/>
              <a:ext cx="12210685" cy="517835"/>
            </a:xfrm>
            <a:prstGeom prst="rect">
              <a:avLst/>
            </a:prstGeom>
          </p:spPr>
        </p:pic>
        <p:sp>
          <p:nvSpPr>
            <p:cNvPr id="23" name="文本框 22">
              <a:extLst>
                <a:ext uri="{FF2B5EF4-FFF2-40B4-BE49-F238E27FC236}">
                  <a16:creationId xmlns:a16="http://schemas.microsoft.com/office/drawing/2014/main" id="{BE4E1575-8D5F-4D77-0887-27B2EAFF8113}"/>
                </a:ext>
              </a:extLst>
            </p:cNvPr>
            <p:cNvSpPr txBox="1"/>
            <p:nvPr/>
          </p:nvSpPr>
          <p:spPr>
            <a:xfrm>
              <a:off x="353838" y="576913"/>
              <a:ext cx="4106951"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Catalogue</a:t>
              </a:r>
            </a:p>
          </p:txBody>
        </p:sp>
      </p:grpSp>
    </p:spTree>
    <p:extLst>
      <p:ext uri="{BB962C8B-B14F-4D97-AF65-F5344CB8AC3E}">
        <p14:creationId xmlns:p14="http://schemas.microsoft.com/office/powerpoint/2010/main" val="3482893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E5657C-99AD-087E-5266-F64194330AD0}"/>
              </a:ext>
            </a:extLst>
          </p:cNvPr>
          <p:cNvGrpSpPr/>
          <p:nvPr/>
        </p:nvGrpSpPr>
        <p:grpSpPr>
          <a:xfrm>
            <a:off x="1" y="-11151"/>
            <a:ext cx="12191999" cy="589478"/>
            <a:chOff x="1" y="-11151"/>
            <a:chExt cx="12191999" cy="589478"/>
          </a:xfrm>
        </p:grpSpPr>
        <p:pic>
          <p:nvPicPr>
            <p:cNvPr id="5" name="图片 4">
              <a:extLst>
                <a:ext uri="{FF2B5EF4-FFF2-40B4-BE49-F238E27FC236}">
                  <a16:creationId xmlns:a16="http://schemas.microsoft.com/office/drawing/2014/main" id="{CA32B1ED-0FB9-A539-7CAA-80CC0EDC52D9}"/>
                </a:ext>
              </a:extLst>
            </p:cNvPr>
            <p:cNvPicPr>
              <a:picLocks noChangeAspect="1"/>
            </p:cNvPicPr>
            <p:nvPr/>
          </p:nvPicPr>
          <p:blipFill>
            <a:blip r:embed="rId3"/>
            <a:stretch>
              <a:fillRect/>
            </a:stretch>
          </p:blipFill>
          <p:spPr>
            <a:xfrm>
              <a:off x="1" y="-11151"/>
              <a:ext cx="2297150" cy="589478"/>
            </a:xfrm>
            <a:prstGeom prst="rect">
              <a:avLst/>
            </a:prstGeom>
          </p:spPr>
        </p:pic>
        <p:grpSp>
          <p:nvGrpSpPr>
            <p:cNvPr id="6" name="组合 5">
              <a:extLst>
                <a:ext uri="{FF2B5EF4-FFF2-40B4-BE49-F238E27FC236}">
                  <a16:creationId xmlns:a16="http://schemas.microsoft.com/office/drawing/2014/main" id="{E2592DAD-91D6-6E6A-B230-12DDEFEA2839}"/>
                </a:ext>
              </a:extLst>
            </p:cNvPr>
            <p:cNvGrpSpPr/>
            <p:nvPr/>
          </p:nvGrpSpPr>
          <p:grpSpPr>
            <a:xfrm>
              <a:off x="2297152" y="-11150"/>
              <a:ext cx="9894848" cy="558166"/>
              <a:chOff x="2297152" y="-11150"/>
              <a:chExt cx="9894848" cy="558166"/>
            </a:xfrm>
          </p:grpSpPr>
          <p:pic>
            <p:nvPicPr>
              <p:cNvPr id="7" name="图片 6">
                <a:extLst>
                  <a:ext uri="{FF2B5EF4-FFF2-40B4-BE49-F238E27FC236}">
                    <a16:creationId xmlns:a16="http://schemas.microsoft.com/office/drawing/2014/main" id="{7D9EA59B-00A6-7D3E-CD1A-1BEE4DABB864}"/>
                  </a:ext>
                </a:extLst>
              </p:cNvPr>
              <p:cNvPicPr>
                <a:picLocks noChangeAspect="1"/>
              </p:cNvPicPr>
              <p:nvPr/>
            </p:nvPicPr>
            <p:blipFill>
              <a:blip r:embed="rId4"/>
              <a:stretch>
                <a:fillRect/>
              </a:stretch>
            </p:blipFill>
            <p:spPr>
              <a:xfrm>
                <a:off x="2297152" y="-11150"/>
                <a:ext cx="6334992" cy="558166"/>
              </a:xfrm>
              <a:prstGeom prst="rect">
                <a:avLst/>
              </a:prstGeom>
            </p:spPr>
          </p:pic>
          <p:pic>
            <p:nvPicPr>
              <p:cNvPr id="8" name="图片 7">
                <a:extLst>
                  <a:ext uri="{FF2B5EF4-FFF2-40B4-BE49-F238E27FC236}">
                    <a16:creationId xmlns:a16="http://schemas.microsoft.com/office/drawing/2014/main" id="{487BEB31-6C66-FF43-EF83-52B6CD5A10A5}"/>
                  </a:ext>
                </a:extLst>
              </p:cNvPr>
              <p:cNvPicPr>
                <a:picLocks noChangeAspect="1"/>
              </p:cNvPicPr>
              <p:nvPr/>
            </p:nvPicPr>
            <p:blipFill>
              <a:blip r:embed="rId5"/>
              <a:stretch>
                <a:fillRect/>
              </a:stretch>
            </p:blipFill>
            <p:spPr>
              <a:xfrm>
                <a:off x="8632144" y="-11150"/>
                <a:ext cx="3559856" cy="558166"/>
              </a:xfrm>
              <a:prstGeom prst="rect">
                <a:avLst/>
              </a:prstGeom>
            </p:spPr>
          </p:pic>
          <p:sp>
            <p:nvSpPr>
              <p:cNvPr id="9" name="文本框 8">
                <a:extLst>
                  <a:ext uri="{FF2B5EF4-FFF2-40B4-BE49-F238E27FC236}">
                    <a16:creationId xmlns:a16="http://schemas.microsoft.com/office/drawing/2014/main" id="{39E85311-2695-7EAA-1B2C-3CB1B111CA9E}"/>
                  </a:ext>
                </a:extLst>
              </p:cNvPr>
              <p:cNvSpPr txBox="1"/>
              <p:nvPr/>
            </p:nvSpPr>
            <p:spPr>
              <a:xfrm>
                <a:off x="2400746" y="65994"/>
                <a:ext cx="1333210" cy="369332"/>
              </a:xfrm>
              <a:prstGeom prst="rect">
                <a:avLst/>
              </a:prstGeom>
              <a:noFill/>
            </p:spPr>
            <p:txBody>
              <a:bodyPr wrap="square" rtlCol="0" anchor="ctr">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Introduction</a:t>
                </a:r>
              </a:p>
            </p:txBody>
          </p:sp>
          <p:sp>
            <p:nvSpPr>
              <p:cNvPr id="10" name="矩形 9">
                <a:extLst>
                  <a:ext uri="{FF2B5EF4-FFF2-40B4-BE49-F238E27FC236}">
                    <a16:creationId xmlns:a16="http://schemas.microsoft.com/office/drawing/2014/main" id="{389F98EC-5DE6-E150-E01A-9208FF519CEE}"/>
                  </a:ext>
                </a:extLst>
              </p:cNvPr>
              <p:cNvSpPr/>
              <p:nvPr/>
            </p:nvSpPr>
            <p:spPr>
              <a:xfrm>
                <a:off x="3723149" y="77324"/>
                <a:ext cx="142218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Related work</a:t>
                </a:r>
              </a:p>
            </p:txBody>
          </p:sp>
          <p:sp>
            <p:nvSpPr>
              <p:cNvPr id="11" name="矩形 10">
                <a:extLst>
                  <a:ext uri="{FF2B5EF4-FFF2-40B4-BE49-F238E27FC236}">
                    <a16:creationId xmlns:a16="http://schemas.microsoft.com/office/drawing/2014/main" id="{08D5AB53-012F-31EE-FB98-BD517FB4215C}"/>
                  </a:ext>
                </a:extLst>
              </p:cNvPr>
              <p:cNvSpPr/>
              <p:nvPr/>
            </p:nvSpPr>
            <p:spPr>
              <a:xfrm>
                <a:off x="5056343" y="71659"/>
                <a:ext cx="1428596"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Methodology</a:t>
                </a:r>
              </a:p>
            </p:txBody>
          </p:sp>
          <p:sp>
            <p:nvSpPr>
              <p:cNvPr id="12" name="矩形 11">
                <a:extLst>
                  <a:ext uri="{FF2B5EF4-FFF2-40B4-BE49-F238E27FC236}">
                    <a16:creationId xmlns:a16="http://schemas.microsoft.com/office/drawing/2014/main" id="{8D78345D-6BFF-B8C6-4A93-3B33E83AAD2C}"/>
                  </a:ext>
                </a:extLst>
              </p:cNvPr>
              <p:cNvSpPr/>
              <p:nvPr/>
            </p:nvSpPr>
            <p:spPr>
              <a:xfrm>
                <a:off x="6456569" y="77324"/>
                <a:ext cx="864339"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Results</a:t>
                </a:r>
              </a:p>
            </p:txBody>
          </p:sp>
          <p:sp>
            <p:nvSpPr>
              <p:cNvPr id="13" name="矩形 12">
                <a:extLst>
                  <a:ext uri="{FF2B5EF4-FFF2-40B4-BE49-F238E27FC236}">
                    <a16:creationId xmlns:a16="http://schemas.microsoft.com/office/drawing/2014/main" id="{5F5B05DB-0955-3B84-939F-28BE0F7415B8}"/>
                  </a:ext>
                </a:extLst>
              </p:cNvPr>
              <p:cNvSpPr/>
              <p:nvPr/>
            </p:nvSpPr>
            <p:spPr>
              <a:xfrm>
                <a:off x="7284966" y="88475"/>
                <a:ext cx="1326004" cy="369332"/>
              </a:xfrm>
              <a:prstGeom prst="rect">
                <a:avLst/>
              </a:prstGeom>
            </p:spPr>
            <p:txBody>
              <a:bodyPr wrap="none">
                <a:spAutoFit/>
              </a:bodyPr>
              <a:lstStyle/>
              <a:p>
                <a:pPr algn="ctr"/>
                <a:r>
                  <a:rPr kumimoji="1" lang="en-GB" altLang="zh-CN">
                    <a:solidFill>
                      <a:schemeClr val="bg1"/>
                    </a:solidFill>
                    <a:latin typeface="Times New Roman" panose="02020603050405020304" pitchFamily="18" charset="0"/>
                    <a:cs typeface="Times New Roman" panose="02020603050405020304" pitchFamily="18" charset="0"/>
                  </a:rPr>
                  <a:t>Conclusions</a:t>
                </a:r>
              </a:p>
            </p:txBody>
          </p:sp>
        </p:grpSp>
      </p:grpSp>
      <p:grpSp>
        <p:nvGrpSpPr>
          <p:cNvPr id="20" name="组合 19">
            <a:extLst>
              <a:ext uri="{FF2B5EF4-FFF2-40B4-BE49-F238E27FC236}">
                <a16:creationId xmlns:a16="http://schemas.microsoft.com/office/drawing/2014/main" id="{434079BB-1CF0-8BBC-1658-7936554E97D0}"/>
              </a:ext>
            </a:extLst>
          </p:cNvPr>
          <p:cNvGrpSpPr/>
          <p:nvPr/>
        </p:nvGrpSpPr>
        <p:grpSpPr>
          <a:xfrm>
            <a:off x="-18685" y="6467061"/>
            <a:ext cx="12210685" cy="412441"/>
            <a:chOff x="-18685" y="6467061"/>
            <a:chExt cx="12210685" cy="412441"/>
          </a:xfrm>
        </p:grpSpPr>
        <p:pic>
          <p:nvPicPr>
            <p:cNvPr id="21" name="图片 20">
              <a:extLst>
                <a:ext uri="{FF2B5EF4-FFF2-40B4-BE49-F238E27FC236}">
                  <a16:creationId xmlns:a16="http://schemas.microsoft.com/office/drawing/2014/main" id="{683D4F36-39F7-1580-566D-BBDA36ABA223}"/>
                </a:ext>
              </a:extLst>
            </p:cNvPr>
            <p:cNvPicPr>
              <a:picLocks noChangeAspect="1"/>
            </p:cNvPicPr>
            <p:nvPr/>
          </p:nvPicPr>
          <p:blipFill>
            <a:blip r:embed="rId6"/>
            <a:stretch>
              <a:fillRect/>
            </a:stretch>
          </p:blipFill>
          <p:spPr>
            <a:xfrm>
              <a:off x="6096000" y="6467061"/>
              <a:ext cx="6096000" cy="412441"/>
            </a:xfrm>
            <a:prstGeom prst="rect">
              <a:avLst/>
            </a:prstGeom>
          </p:spPr>
        </p:pic>
        <p:pic>
          <p:nvPicPr>
            <p:cNvPr id="22" name="图片 21">
              <a:extLst>
                <a:ext uri="{FF2B5EF4-FFF2-40B4-BE49-F238E27FC236}">
                  <a16:creationId xmlns:a16="http://schemas.microsoft.com/office/drawing/2014/main" id="{FF4E83D6-E6BF-2A2E-146E-091EAF20FD70}"/>
                </a:ext>
              </a:extLst>
            </p:cNvPr>
            <p:cNvPicPr>
              <a:picLocks noChangeAspect="1"/>
            </p:cNvPicPr>
            <p:nvPr/>
          </p:nvPicPr>
          <p:blipFill>
            <a:blip r:embed="rId4"/>
            <a:stretch>
              <a:fillRect/>
            </a:stretch>
          </p:blipFill>
          <p:spPr>
            <a:xfrm>
              <a:off x="-18685" y="6467061"/>
              <a:ext cx="6114683" cy="412441"/>
            </a:xfrm>
            <a:prstGeom prst="rect">
              <a:avLst/>
            </a:prstGeom>
          </p:spPr>
        </p:pic>
        <p:sp>
          <p:nvSpPr>
            <p:cNvPr id="23" name="文本框 22">
              <a:extLst>
                <a:ext uri="{FF2B5EF4-FFF2-40B4-BE49-F238E27FC236}">
                  <a16:creationId xmlns:a16="http://schemas.microsoft.com/office/drawing/2014/main" id="{D578E83D-36CA-3D53-63D7-0322F2DBC83D}"/>
                </a:ext>
              </a:extLst>
            </p:cNvPr>
            <p:cNvSpPr txBox="1"/>
            <p:nvPr/>
          </p:nvSpPr>
          <p:spPr>
            <a:xfrm>
              <a:off x="189570" y="6498372"/>
              <a:ext cx="3401122"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Dalian University of Technology, Ye Ji</a:t>
              </a:r>
            </a:p>
          </p:txBody>
        </p:sp>
        <p:sp>
          <p:nvSpPr>
            <p:cNvPr id="24" name="文本框 23">
              <a:extLst>
                <a:ext uri="{FF2B5EF4-FFF2-40B4-BE49-F238E27FC236}">
                  <a16:creationId xmlns:a16="http://schemas.microsoft.com/office/drawing/2014/main" id="{6EBCB42B-B31D-169F-5F09-32BE38E7C0EC}"/>
                </a:ext>
              </a:extLst>
            </p:cNvPr>
            <p:cNvSpPr txBox="1"/>
            <p:nvPr/>
          </p:nvSpPr>
          <p:spPr>
            <a:xfrm>
              <a:off x="4040573" y="6498372"/>
              <a:ext cx="1409386" cy="338554"/>
            </a:xfrm>
            <a:prstGeom prst="rect">
              <a:avLst/>
            </a:prstGeom>
            <a:noFill/>
          </p:spPr>
          <p:txBody>
            <a:bodyPr wrap="square" rtlCol="0" anchor="ctr">
              <a:spAutoFit/>
            </a:bodyPr>
            <a:lstStyle/>
            <a:p>
              <a:pPr algn="ctr"/>
              <a:r>
                <a:rPr kumimoji="1" lang="en-GB" altLang="zh-CN" sz="1600">
                  <a:solidFill>
                    <a:schemeClr val="bg1"/>
                  </a:solidFill>
                  <a:latin typeface="Times New Roman" panose="02020603050405020304" pitchFamily="18" charset="0"/>
                  <a:cs typeface="Times New Roman" panose="02020603050405020304" pitchFamily="18" charset="0"/>
                </a:rPr>
                <a:t>June 29, 2022</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85E1607-9B12-8610-7D43-20F4B2C25873}"/>
                    </a:ext>
                  </a:extLst>
                </p:cNvPr>
                <p:cNvSpPr txBox="1"/>
                <p:nvPr/>
              </p:nvSpPr>
              <p:spPr>
                <a:xfrm>
                  <a:off x="6160519" y="6495583"/>
                  <a:ext cx="5841911" cy="338554"/>
                </a:xfrm>
                <a:prstGeom prst="rect">
                  <a:avLst/>
                </a:prstGeom>
                <a:noFill/>
              </p:spPr>
              <p:txBody>
                <a:bodyPr wrap="square" rtlCol="0" anchor="ctr">
                  <a:spAutoFit/>
                </a:bodyPr>
                <a:lstStyle/>
                <a:p>
                  <a:pPr algn="ctr"/>
                  <a:r>
                    <a:rPr kumimoji="1" lang="en-GB" altLang="zh-CN" sz="1600" dirty="0">
                      <a:solidFill>
                        <a:schemeClr val="bg1"/>
                      </a:solidFill>
                      <a:latin typeface="Times New Roman" panose="02020603050405020304" pitchFamily="18" charset="0"/>
                      <a:cs typeface="Times New Roman" panose="02020603050405020304" pitchFamily="18" charset="0"/>
                    </a:rPr>
                    <a:t>﻿Curvature-based </a:t>
                  </a:r>
                  <a14:m>
                    <m:oMath xmlns:m="http://schemas.openxmlformats.org/officeDocument/2006/math">
                      <m:r>
                        <a:rPr kumimoji="1" lang="en-GB" altLang="zh-CN" sz="1600" i="1">
                          <a:solidFill>
                            <a:schemeClr val="bg1"/>
                          </a:solidFill>
                          <a:latin typeface="Cambria Math" panose="02040503050406030204" pitchFamily="18" charset="0"/>
                          <a:cs typeface="Times New Roman" panose="02020603050405020304" pitchFamily="18" charset="0"/>
                        </a:rPr>
                        <m:t>𝑟</m:t>
                      </m:r>
                    </m:oMath>
                  </a14:m>
                  <a:r>
                    <a:rPr kumimoji="1" lang="en-GB" altLang="zh-CN" sz="1600" dirty="0">
                      <a:solidFill>
                        <a:schemeClr val="bg1"/>
                      </a:solidFill>
                      <a:latin typeface="Times New Roman" panose="02020603050405020304" pitchFamily="18" charset="0"/>
                      <a:cs typeface="Times New Roman" panose="02020603050405020304" pitchFamily="18" charset="0"/>
                    </a:rPr>
                    <a:t>-Adaptive Parameterization for IGA              9/3</a:t>
                  </a:r>
                  <a:r>
                    <a:rPr kumimoji="1" lang="en-US" altLang="zh-CN" sz="1600" dirty="0">
                      <a:solidFill>
                        <a:schemeClr val="bg1"/>
                      </a:solidFill>
                      <a:latin typeface="Times New Roman" panose="02020603050405020304" pitchFamily="18" charset="0"/>
                      <a:cs typeface="Times New Roman" panose="02020603050405020304" pitchFamily="18" charset="0"/>
                    </a:rPr>
                    <a:t>3</a:t>
                  </a:r>
                  <a:endParaRPr kumimoji="1" lang="en-GB" altLang="zh-CN" sz="1600" dirty="0">
                    <a:solidFill>
                      <a:schemeClr val="bg1"/>
                    </a:solidFill>
                    <a:latin typeface="Times New Roman" panose="02020603050405020304" pitchFamily="18" charset="0"/>
                    <a:cs typeface="Times New Roman" panose="02020603050405020304" pitchFamily="18" charset="0"/>
                  </a:endParaRPr>
                </a:p>
              </p:txBody>
            </p:sp>
          </mc:Choice>
          <mc:Fallback>
            <p:sp>
              <p:nvSpPr>
                <p:cNvPr id="25" name="文本框 24">
                  <a:extLst>
                    <a:ext uri="{FF2B5EF4-FFF2-40B4-BE49-F238E27FC236}">
                      <a16:creationId xmlns:a16="http://schemas.microsoft.com/office/drawing/2014/main" id="{885E1607-9B12-8610-7D43-20F4B2C25873}"/>
                    </a:ext>
                  </a:extLst>
                </p:cNvPr>
                <p:cNvSpPr txBox="1">
                  <a:spLocks noRot="1" noChangeAspect="1" noMove="1" noResize="1" noEditPoints="1" noAdjustHandles="1" noChangeArrowheads="1" noChangeShapeType="1" noTextEdit="1"/>
                </p:cNvSpPr>
                <p:nvPr/>
              </p:nvSpPr>
              <p:spPr>
                <a:xfrm>
                  <a:off x="6160519" y="6495583"/>
                  <a:ext cx="5841911" cy="338554"/>
                </a:xfrm>
                <a:prstGeom prst="rect">
                  <a:avLst/>
                </a:prstGeom>
                <a:blipFill>
                  <a:blip r:embed="rId7"/>
                  <a:stretch>
                    <a:fillRect t="-3571" b="-17857"/>
                  </a:stretch>
                </a:blipFill>
              </p:spPr>
              <p:txBody>
                <a:bodyPr/>
                <a:lstStyle/>
                <a:p>
                  <a:r>
                    <a:rPr lang="zh-CN" altLang="en-US">
                      <a:noFill/>
                    </a:rPr>
                    <a:t> </a:t>
                  </a:r>
                </a:p>
              </p:txBody>
            </p:sp>
          </mc:Fallback>
        </mc:AlternateContent>
      </p:grpSp>
      <p:grpSp>
        <p:nvGrpSpPr>
          <p:cNvPr id="26" name="组合 25">
            <a:extLst>
              <a:ext uri="{FF2B5EF4-FFF2-40B4-BE49-F238E27FC236}">
                <a16:creationId xmlns:a16="http://schemas.microsoft.com/office/drawing/2014/main" id="{776B96E2-1823-4653-3E27-6DD9C71F1D06}"/>
              </a:ext>
            </a:extLst>
          </p:cNvPr>
          <p:cNvGrpSpPr/>
          <p:nvPr/>
        </p:nvGrpSpPr>
        <p:grpSpPr>
          <a:xfrm>
            <a:off x="-18686" y="534950"/>
            <a:ext cx="12210685" cy="517835"/>
            <a:chOff x="-18686" y="534950"/>
            <a:chExt cx="12210685" cy="517835"/>
          </a:xfrm>
        </p:grpSpPr>
        <p:pic>
          <p:nvPicPr>
            <p:cNvPr id="27" name="图片 26">
              <a:extLst>
                <a:ext uri="{FF2B5EF4-FFF2-40B4-BE49-F238E27FC236}">
                  <a16:creationId xmlns:a16="http://schemas.microsoft.com/office/drawing/2014/main" id="{61D77EBC-3A24-FB58-D20A-01FD453E8512}"/>
                </a:ext>
              </a:extLst>
            </p:cNvPr>
            <p:cNvPicPr>
              <a:picLocks noChangeAspect="1"/>
            </p:cNvPicPr>
            <p:nvPr/>
          </p:nvPicPr>
          <p:blipFill>
            <a:blip r:embed="rId8"/>
            <a:stretch>
              <a:fillRect/>
            </a:stretch>
          </p:blipFill>
          <p:spPr>
            <a:xfrm>
              <a:off x="-18686" y="534950"/>
              <a:ext cx="12210685" cy="517835"/>
            </a:xfrm>
            <a:prstGeom prst="rect">
              <a:avLst/>
            </a:prstGeom>
          </p:spPr>
        </p:pic>
        <p:sp>
          <p:nvSpPr>
            <p:cNvPr id="28" name="文本框 27">
              <a:extLst>
                <a:ext uri="{FF2B5EF4-FFF2-40B4-BE49-F238E27FC236}">
                  <a16:creationId xmlns:a16="http://schemas.microsoft.com/office/drawing/2014/main" id="{9E7D4C4D-F226-90BC-A319-8F936F00AFB4}"/>
                </a:ext>
              </a:extLst>
            </p:cNvPr>
            <p:cNvSpPr txBox="1"/>
            <p:nvPr/>
          </p:nvSpPr>
          <p:spPr>
            <a:xfrm>
              <a:off x="353840" y="576913"/>
              <a:ext cx="2046906" cy="461665"/>
            </a:xfrm>
            <a:prstGeom prst="rect">
              <a:avLst/>
            </a:prstGeom>
            <a:noFill/>
          </p:spPr>
          <p:txBody>
            <a:bodyPr wrap="square" rtlCol="0">
              <a:spAutoFit/>
            </a:bodyPr>
            <a:lstStyle/>
            <a:p>
              <a:r>
                <a:rPr kumimoji="1" lang="en-GB" altLang="zh-CN" sz="2400" b="1" dirty="0">
                  <a:solidFill>
                    <a:schemeClr val="bg1"/>
                  </a:solidFill>
                  <a:latin typeface="Times New Roman" panose="02020603050405020304" pitchFamily="18" charset="0"/>
                  <a:cs typeface="Times New Roman" panose="02020603050405020304" pitchFamily="18" charset="0"/>
                </a:rPr>
                <a:t>Related work</a:t>
              </a:r>
            </a:p>
          </p:txBody>
        </p:sp>
      </p:gr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C2FED45F-5DF8-78C6-C233-8B43B5416338}"/>
                  </a:ext>
                </a:extLst>
              </p:cNvPr>
              <p:cNvSpPr txBox="1"/>
              <p:nvPr/>
            </p:nvSpPr>
            <p:spPr>
              <a:xfrm>
                <a:off x="466033" y="1258302"/>
                <a:ext cx="11388972" cy="4907305"/>
              </a:xfrm>
              <a:prstGeom prst="rect">
                <a:avLst/>
              </a:prstGeom>
              <a:noFill/>
            </p:spPr>
            <p:txBody>
              <a:bodyPr wrap="square" rtlCol="0">
                <a:spAutoFit/>
              </a:bodyPr>
              <a:lstStyle/>
              <a:p>
                <a:pPr marL="285750" indent="-285750">
                  <a:lnSpc>
                    <a:spcPct val="125000"/>
                  </a:lnSpc>
                  <a:buClr>
                    <a:srgbClr val="0765B6"/>
                  </a:buClr>
                  <a:buFont typeface="Wingdings" pitchFamily="2" charset="2"/>
                  <a:buChar char="l"/>
                </a:pPr>
                <a:r>
                  <a:rPr kumimoji="1" lang="en-GB" altLang="zh-CN" dirty="0">
                    <a:latin typeface="Times New Roman" panose="02020603050405020304" pitchFamily="18" charset="0"/>
                    <a:cs typeface="Times New Roman" panose="02020603050405020304" pitchFamily="18" charset="0"/>
                  </a:rPr>
                  <a:t>Analysis-suitable isotropic parameterization (tremendous amount): </a:t>
                </a:r>
              </a:p>
              <a:p>
                <a:pPr marL="742950" lvl="1" indent="-285750">
                  <a:lnSpc>
                    <a:spcPct val="125000"/>
                  </a:lnSpc>
                  <a:buClr>
                    <a:srgbClr val="0765B6"/>
                  </a:buClr>
                  <a:buFont typeface="Wingdings" pitchFamily="2" charset="2"/>
                  <a:buChar char="Ø"/>
                </a:pPr>
                <a:r>
                  <a:rPr kumimoji="1" lang="en-GB" altLang="zh-CN" dirty="0">
                    <a:latin typeface="Times New Roman" panose="02020603050405020304" pitchFamily="18" charset="0"/>
                    <a:cs typeface="Times New Roman" panose="02020603050405020304" pitchFamily="18" charset="0"/>
                  </a:rPr>
                  <a:t>[Cohen+2010], [Xu+2011 2013], [</a:t>
                </a:r>
                <a:r>
                  <a:rPr kumimoji="1" lang="en-GB" altLang="zh-CN" dirty="0" err="1">
                    <a:latin typeface="Times New Roman" panose="02020603050405020304" pitchFamily="18" charset="0"/>
                    <a:cs typeface="Times New Roman" panose="02020603050405020304" pitchFamily="18" charset="0"/>
                  </a:rPr>
                  <a:t>Pilgerstorfer</a:t>
                </a:r>
                <a:r>
                  <a:rPr kumimoji="1" lang="en-GB" altLang="zh-CN" dirty="0">
                    <a:latin typeface="Times New Roman" panose="02020603050405020304" pitchFamily="18" charset="0"/>
                    <a:cs typeface="Times New Roman" panose="02020603050405020304" pitchFamily="18" charset="0"/>
                  </a:rPr>
                  <a:t> and </a:t>
                </a:r>
                <a:r>
                  <a:rPr kumimoji="1" lang="en-GB" altLang="zh-CN" dirty="0" err="1">
                    <a:latin typeface="Times New Roman" panose="02020603050405020304" pitchFamily="18" charset="0"/>
                    <a:cs typeface="Times New Roman" panose="02020603050405020304" pitchFamily="18" charset="0"/>
                  </a:rPr>
                  <a:t>Jüttler</a:t>
                </a:r>
                <a:r>
                  <a:rPr kumimoji="1" lang="en-GB" altLang="zh-CN" dirty="0">
                    <a:latin typeface="Times New Roman" panose="02020603050405020304" pitchFamily="18" charset="0"/>
                    <a:cs typeface="Times New Roman" panose="02020603050405020304" pitchFamily="18" charset="0"/>
                  </a:rPr>
                  <a:t> 2013], [Pan and Chen 2018], [Ji et al. 2021 2022], etc;</a:t>
                </a:r>
              </a:p>
              <a:p>
                <a:pPr marL="285750" indent="-285750">
                  <a:lnSpc>
                    <a:spcPct val="125000"/>
                  </a:lnSpc>
                  <a:buClr>
                    <a:srgbClr val="0765B6"/>
                  </a:buClr>
                  <a:buFont typeface="Wingdings" pitchFamily="2" charset="2"/>
                  <a:buChar char="l"/>
                </a:pPr>
                <a:r>
                  <a:rPr lang="en-GB" altLang="zh-CN" dirty="0">
                    <a:latin typeface="Times New Roman" panose="02020603050405020304" pitchFamily="18" charset="0"/>
                    <a:cs typeface="Times New Roman" panose="02020603050405020304" pitchFamily="18" charset="0"/>
                  </a:rPr>
                  <a:t>Adaptive refinement</a:t>
                </a:r>
                <a:r>
                  <a:rPr kumimoji="1" lang="en-GB" altLang="zh-CN" dirty="0">
                    <a:latin typeface="Times New Roman" panose="02020603050405020304" pitchFamily="18" charset="0"/>
                    <a:cs typeface="Times New Roman" panose="02020603050405020304" pitchFamily="18" charset="0"/>
                  </a:rPr>
                  <a:t>:</a:t>
                </a:r>
              </a:p>
              <a:p>
                <a:pPr marL="742950" lvl="1" indent="-285750">
                  <a:lnSpc>
                    <a:spcPct val="125000"/>
                  </a:lnSpc>
                  <a:buClr>
                    <a:srgbClr val="0765B6"/>
                  </a:buClr>
                  <a:buSzPct val="90000"/>
                  <a:buFont typeface="Wingdings" pitchFamily="2" charset="2"/>
                  <a:buChar char="Ø"/>
                </a:pPr>
                <a14:m>
                  <m:oMath xmlns:m="http://schemas.openxmlformats.org/officeDocument/2006/math">
                    <m:r>
                      <a:rPr kumimoji="1" lang="en-GB" altLang="zh-CN" b="0" i="1" smtClean="0">
                        <a:latin typeface="Cambria Math" panose="02040503050406030204" pitchFamily="18" charset="0"/>
                      </a:rPr>
                      <m:t>h</m:t>
                    </m:r>
                  </m:oMath>
                </a14:m>
                <a:r>
                  <a:rPr kumimoji="1" lang="en-GB" altLang="zh-CN" dirty="0">
                    <a:latin typeface="Times New Roman" panose="02020603050405020304" pitchFamily="18" charset="0"/>
                    <a:cs typeface="Times New Roman" panose="02020603050405020304" pitchFamily="18" charset="0"/>
                  </a:rPr>
                  <a:t>-adaptivity: Hierarchical B-splines [</a:t>
                </a:r>
                <a:r>
                  <a:rPr kumimoji="1" lang="en-GB" altLang="zh-CN" dirty="0" err="1">
                    <a:latin typeface="Times New Roman" panose="02020603050405020304" pitchFamily="18" charset="0"/>
                    <a:cs typeface="Times New Roman" panose="02020603050405020304" pitchFamily="18" charset="0"/>
                  </a:rPr>
                  <a:t>Forsey</a:t>
                </a:r>
                <a:r>
                  <a:rPr kumimoji="1" lang="en-GB" altLang="zh-CN" dirty="0">
                    <a:latin typeface="Times New Roman" panose="02020603050405020304" pitchFamily="18" charset="0"/>
                    <a:cs typeface="Times New Roman" panose="02020603050405020304" pitchFamily="18" charset="0"/>
                  </a:rPr>
                  <a:t> and Bartels 1988, Vuong+2011], THB-splines [Giannelli+2012 2016, Carraturo+2019], T-splines [Bazilevs+2010, Zhang+2012 2013], Truncated T-splines [Wei+2017];</a:t>
                </a:r>
              </a:p>
              <a:p>
                <a:pPr marL="742950" lvl="1" indent="-285750">
                  <a:lnSpc>
                    <a:spcPct val="125000"/>
                  </a:lnSpc>
                  <a:buClr>
                    <a:srgbClr val="0765B6"/>
                  </a:buClr>
                  <a:buSzPct val="90000"/>
                  <a:buFont typeface="Wingdings" pitchFamily="2" charset="2"/>
                  <a:buChar char="Ø"/>
                </a:pPr>
                <a14:m>
                  <m:oMath xmlns:m="http://schemas.openxmlformats.org/officeDocument/2006/math">
                    <m:r>
                      <a:rPr kumimoji="1" lang="en-GB" altLang="zh-CN" b="0" i="1" smtClean="0">
                        <a:latin typeface="Cambria Math" panose="02040503050406030204" pitchFamily="18" charset="0"/>
                      </a:rPr>
                      <m:t>𝑝</m:t>
                    </m:r>
                    <m:r>
                      <a:rPr kumimoji="1" lang="en-GB" altLang="zh-CN" b="0" i="1" smtClean="0">
                        <a:latin typeface="Cambria Math" panose="02040503050406030204" pitchFamily="18" charset="0"/>
                      </a:rPr>
                      <m:t>,</m:t>
                    </m:r>
                    <m:r>
                      <a:rPr kumimoji="1" lang="en-GB" altLang="zh-CN" b="0" i="1" smtClean="0">
                        <a:latin typeface="Cambria Math" panose="02040503050406030204" pitchFamily="18" charset="0"/>
                      </a:rPr>
                      <m:t>𝑘</m:t>
                    </m:r>
                  </m:oMath>
                </a14:m>
                <a:r>
                  <a:rPr kumimoji="1" lang="en-GB" altLang="zh-CN" dirty="0">
                    <a:latin typeface="Times New Roman" panose="02020603050405020304" pitchFamily="18" charset="0"/>
                    <a:cs typeface="Times New Roman" panose="02020603050405020304" pitchFamily="18" charset="0"/>
                  </a:rPr>
                  <a:t>-adaptivity: hybrid-degree weighted T-splines [Liu+2016];</a:t>
                </a:r>
              </a:p>
              <a:p>
                <a:pPr marL="742950" lvl="1" indent="-285750">
                  <a:lnSpc>
                    <a:spcPct val="125000"/>
                  </a:lnSpc>
                  <a:buClr>
                    <a:srgbClr val="0765B6"/>
                  </a:buClr>
                  <a:buSzPct val="90000"/>
                  <a:buFont typeface="Wingdings" pitchFamily="2" charset="2"/>
                  <a:buChar char="Ø"/>
                </a:pPr>
                <a:endParaRPr kumimoji="1" lang="en-GB" altLang="zh-CN" dirty="0">
                  <a:latin typeface="Times New Roman" panose="02020603050405020304" pitchFamily="18" charset="0"/>
                  <a:cs typeface="Times New Roman" panose="02020603050405020304" pitchFamily="18" charset="0"/>
                </a:endParaRPr>
              </a:p>
              <a:p>
                <a:pPr marL="285750" indent="-285750">
                  <a:lnSpc>
                    <a:spcPct val="125000"/>
                  </a:lnSpc>
                  <a:buClr>
                    <a:srgbClr val="0765B6"/>
                  </a:buClr>
                  <a:buFont typeface="Wingdings" pitchFamily="2" charset="2"/>
                  <a:buChar char="l"/>
                </a:pPr>
                <a14:m>
                  <m:oMath xmlns:m="http://schemas.openxmlformats.org/officeDocument/2006/math">
                    <m:r>
                      <a:rPr kumimoji="1" lang="en-GB" altLang="zh-CN" b="1" i="1" smtClean="0">
                        <a:solidFill>
                          <a:srgbClr val="FF0000"/>
                        </a:solidFill>
                        <a:latin typeface="Cambria Math" panose="02040503050406030204" pitchFamily="18" charset="0"/>
                      </a:rPr>
                      <m:t>𝒓</m:t>
                    </m:r>
                  </m:oMath>
                </a14:m>
                <a:r>
                  <a:rPr kumimoji="1" lang="en-GB" altLang="zh-CN" b="1" dirty="0">
                    <a:solidFill>
                      <a:srgbClr val="FF0000"/>
                    </a:solidFill>
                    <a:latin typeface="Times New Roman" panose="02020603050405020304" pitchFamily="18" charset="0"/>
                    <a:cs typeface="Times New Roman" panose="02020603050405020304" pitchFamily="18" charset="0"/>
                  </a:rPr>
                  <a:t>-Adaptivity (reparameterization):</a:t>
                </a:r>
              </a:p>
              <a:p>
                <a:pPr marL="742950" lvl="1" indent="-285750">
                  <a:lnSpc>
                    <a:spcPct val="125000"/>
                  </a:lnSpc>
                  <a:buClr>
                    <a:srgbClr val="0765B6"/>
                  </a:buClr>
                  <a:buFont typeface="Wingdings" pitchFamily="2" charset="2"/>
                  <a:buChar char="Ø"/>
                </a:pPr>
                <a:r>
                  <a:rPr kumimoji="1" lang="en-GB" altLang="zh-CN" dirty="0">
                    <a:latin typeface="Times New Roman" panose="02020603050405020304" pitchFamily="18" charset="0"/>
                    <a:cs typeface="Times New Roman" panose="02020603050405020304" pitchFamily="18" charset="0"/>
                  </a:rPr>
                  <a:t>Posterior error estimate-based method [Xu+2011];</a:t>
                </a:r>
              </a:p>
              <a:p>
                <a:pPr marL="742950" lvl="1" indent="-285750">
                  <a:lnSpc>
                    <a:spcPct val="125000"/>
                  </a:lnSpc>
                  <a:buClr>
                    <a:srgbClr val="0765B6"/>
                  </a:buClr>
                  <a:buFont typeface="Wingdings" pitchFamily="2" charset="2"/>
                  <a:buChar char="Ø"/>
                </a:pPr>
                <a:r>
                  <a:rPr kumimoji="1" lang="en-GB" altLang="zh-CN" dirty="0">
                    <a:latin typeface="Times New Roman" panose="02020603050405020304" pitchFamily="18" charset="0"/>
                    <a:cs typeface="Times New Roman" panose="02020603050405020304" pitchFamily="18" charset="0"/>
                  </a:rPr>
                  <a:t>Analysis-oriented method [Gravesen+2012];</a:t>
                </a:r>
              </a:p>
              <a:p>
                <a:pPr marL="742950" lvl="1" indent="-285750">
                  <a:lnSpc>
                    <a:spcPct val="125000"/>
                  </a:lnSpc>
                  <a:buClr>
                    <a:srgbClr val="0765B6"/>
                  </a:buClr>
                  <a:buFont typeface="Wingdings" pitchFamily="2" charset="2"/>
                  <a:buChar char="Ø"/>
                </a:pPr>
                <a14:m>
                  <m:oMath xmlns:m="http://schemas.openxmlformats.org/officeDocument/2006/math">
                    <m:sSub>
                      <m:sSubPr>
                        <m:ctrlPr>
                          <a:rPr kumimoji="1" lang="en-GB" altLang="zh-CN" b="0" i="1" smtClean="0">
                            <a:solidFill>
                              <a:srgbClr val="0432FF"/>
                            </a:solidFill>
                            <a:latin typeface="Cambria Math" panose="02040503050406030204" pitchFamily="18" charset="0"/>
                          </a:rPr>
                        </m:ctrlPr>
                      </m:sSubPr>
                      <m:e>
                        <m:r>
                          <a:rPr kumimoji="1" lang="en-GB" altLang="zh-CN" b="0" i="1" smtClean="0">
                            <a:solidFill>
                              <a:srgbClr val="0432FF"/>
                            </a:solidFill>
                            <a:latin typeface="Cambria Math" panose="02040503050406030204" pitchFamily="18" charset="0"/>
                          </a:rPr>
                          <m:t>𝐿</m:t>
                        </m:r>
                      </m:e>
                      <m:sub>
                        <m:r>
                          <a:rPr kumimoji="1" lang="en-GB" altLang="zh-CN" b="0" i="1" smtClean="0">
                            <a:solidFill>
                              <a:srgbClr val="0432FF"/>
                            </a:solidFill>
                            <a:latin typeface="Cambria Math" panose="02040503050406030204" pitchFamily="18" charset="0"/>
                          </a:rPr>
                          <m:t>2</m:t>
                        </m:r>
                      </m:sub>
                    </m:sSub>
                  </m:oMath>
                </a14:m>
                <a:r>
                  <a:rPr kumimoji="1" lang="en-GB" altLang="zh-CN" dirty="0">
                    <a:solidFill>
                      <a:srgbClr val="0432FF"/>
                    </a:solidFill>
                    <a:latin typeface="Times New Roman" panose="02020603050405020304" pitchFamily="18" charset="0"/>
                    <a:cs typeface="Times New Roman" panose="02020603050405020304" pitchFamily="18" charset="0"/>
                  </a:rPr>
                  <a:t>-error based method [Xu+2013];</a:t>
                </a:r>
              </a:p>
              <a:p>
                <a:pPr marL="742950" lvl="1" indent="-285750">
                  <a:lnSpc>
                    <a:spcPct val="125000"/>
                  </a:lnSpc>
                  <a:buClr>
                    <a:srgbClr val="0765B6"/>
                  </a:buClr>
                  <a:buFont typeface="Wingdings" pitchFamily="2" charset="2"/>
                  <a:buChar char="Ø"/>
                </a:pPr>
                <a:r>
                  <a:rPr kumimoji="1" lang="en-GB" altLang="zh-CN" dirty="0">
                    <a:solidFill>
                      <a:srgbClr val="0432FF"/>
                    </a:solidFill>
                    <a:latin typeface="Times New Roman" panose="02020603050405020304" pitchFamily="18" charset="0"/>
                    <a:cs typeface="Times New Roman" panose="02020603050405020304" pitchFamily="18" charset="0"/>
                  </a:rPr>
                  <a:t>Winslow’s mapping method [Xu+2019];</a:t>
                </a:r>
              </a:p>
              <a:p>
                <a:pPr marL="742950" lvl="1" indent="-285750">
                  <a:lnSpc>
                    <a:spcPct val="125000"/>
                  </a:lnSpc>
                  <a:buClr>
                    <a:srgbClr val="0765B6"/>
                  </a:buClr>
                  <a:buFont typeface="Wingdings" pitchFamily="2" charset="2"/>
                  <a:buChar char="Ø"/>
                </a:pPr>
                <a:r>
                  <a:rPr kumimoji="1" lang="en-GB" altLang="zh-CN" dirty="0">
                    <a:latin typeface="Times New Roman" panose="02020603050405020304" pitchFamily="18" charset="0"/>
                    <a:cs typeface="Times New Roman" panose="02020603050405020304" pitchFamily="18" charset="0"/>
                  </a:rPr>
                  <a:t>IGA-Collocation-PDE method [Ali and Ma 2021];</a:t>
                </a:r>
              </a:p>
              <a:p>
                <a:pPr marL="742950" lvl="1" indent="-285750">
                  <a:lnSpc>
                    <a:spcPct val="125000"/>
                  </a:lnSpc>
                  <a:buClr>
                    <a:srgbClr val="0765B6"/>
                  </a:buClr>
                  <a:buFont typeface="Wingdings" pitchFamily="2" charset="2"/>
                  <a:buChar char="Ø"/>
                </a:pPr>
                <a:r>
                  <a:rPr kumimoji="1" lang="en-GB" altLang="zh-CN" dirty="0">
                    <a:latin typeface="Times New Roman" panose="02020603050405020304" pitchFamily="18" charset="0"/>
                    <a:cs typeface="Times New Roman" panose="02020603050405020304" pitchFamily="18" charset="0"/>
                  </a:rPr>
                  <a:t>Related finite element moving mesh method: [Huang and Russell 1998, 2010].</a:t>
                </a:r>
              </a:p>
            </p:txBody>
          </p:sp>
        </mc:Choice>
        <mc:Fallback>
          <p:sp>
            <p:nvSpPr>
              <p:cNvPr id="14" name="文本框 13">
                <a:extLst>
                  <a:ext uri="{FF2B5EF4-FFF2-40B4-BE49-F238E27FC236}">
                    <a16:creationId xmlns:a16="http://schemas.microsoft.com/office/drawing/2014/main" id="{C2FED45F-5DF8-78C6-C233-8B43B5416338}"/>
                  </a:ext>
                </a:extLst>
              </p:cNvPr>
              <p:cNvSpPr txBox="1">
                <a:spLocks noRot="1" noChangeAspect="1" noMove="1" noResize="1" noEditPoints="1" noAdjustHandles="1" noChangeArrowheads="1" noChangeShapeType="1" noTextEdit="1"/>
              </p:cNvSpPr>
              <p:nvPr/>
            </p:nvSpPr>
            <p:spPr>
              <a:xfrm>
                <a:off x="466033" y="1258302"/>
                <a:ext cx="11388972" cy="4907305"/>
              </a:xfrm>
              <a:prstGeom prst="rect">
                <a:avLst/>
              </a:prstGeom>
              <a:blipFill>
                <a:blip r:embed="rId9"/>
                <a:stretch>
                  <a:fillRect l="-334" r="-780" b="-10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260680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23046</TotalTime>
  <Words>4844</Words>
  <Application>Microsoft Macintosh PowerPoint</Application>
  <PresentationFormat>宽屏</PresentationFormat>
  <Paragraphs>661</Paragraphs>
  <Slides>36</Slides>
  <Notes>28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等线</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 Ye</dc:creator>
  <cp:lastModifiedBy>Ji Ye</cp:lastModifiedBy>
  <cp:revision>217</cp:revision>
  <dcterms:created xsi:type="dcterms:W3CDTF">2022-06-12T14:33:49Z</dcterms:created>
  <dcterms:modified xsi:type="dcterms:W3CDTF">2022-06-28T20:01:10Z</dcterms:modified>
</cp:coreProperties>
</file>